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media/image10.svg" ContentType="image/svg+xml"/>
  <Override PartName="/ppt/media/image11.webp" ContentType="image/webp"/>
  <Override PartName="/ppt/media/image13.svg" ContentType="image/svg+xml"/>
  <Override PartName="/ppt/media/image17.svg" ContentType="image/svg+xml"/>
  <Override PartName="/ppt/media/image19.svg" ContentType="image/svg+xml"/>
  <Override PartName="/ppt/media/image21.svg" ContentType="image/svg+xml"/>
  <Override PartName="/ppt/media/image23.svg" ContentType="image/svg+xml"/>
  <Override PartName="/ppt/media/image25.svg" ContentType="image/svg+xml"/>
  <Override PartName="/ppt/media/image27.svg" ContentType="image/svg+xml"/>
  <Override PartName="/ppt/media/image29.svg" ContentType="image/svg+xml"/>
  <Override PartName="/ppt/media/image31.svg" ContentType="image/svg+xml"/>
  <Override PartName="/ppt/media/image33.svg" ContentType="image/svg+xml"/>
  <Override PartName="/ppt/media/image35.svg" ContentType="image/svg+xml"/>
  <Override PartName="/ppt/media/image37.svg" ContentType="image/svg+xml"/>
  <Override PartName="/ppt/media/image39.svg" ContentType="image/svg+xml"/>
  <Override PartName="/ppt/media/image41.svg" ContentType="image/svg+xml"/>
  <Override PartName="/ppt/media/image49.svg" ContentType="image/svg+xml"/>
  <Override PartName="/ppt/media/image5.svg" ContentType="image/svg+xml"/>
  <Override PartName="/ppt/media/image51.svg" ContentType="image/svg+xml"/>
  <Override PartName="/ppt/media/image53.svg" ContentType="image/svg+xml"/>
  <Override PartName="/ppt/media/image55.svg" ContentType="image/svg+xml"/>
  <Override PartName="/ppt/media/image57.svg" ContentType="image/svg+xml"/>
  <Override PartName="/ppt/media/image59.svg" ContentType="image/svg+xml"/>
  <Override PartName="/ppt/media/image61.svg" ContentType="image/svg+xml"/>
  <Override PartName="/ppt/media/image64.svg" ContentType="image/svg+xml"/>
  <Override PartName="/ppt/media/image66.svg" ContentType="image/svg+xml"/>
  <Override PartName="/ppt/media/image68.svg" ContentType="image/svg+xml"/>
  <Override PartName="/ppt/media/image7.svg" ContentType="image/svg+xml"/>
  <Override PartName="/ppt/media/image70.svg" ContentType="image/svg+xml"/>
  <Override PartName="/ppt/media/image72.svg" ContentType="image/svg+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72" r:id="rId15"/>
    <p:sldId id="268" r:id="rId16"/>
    <p:sldId id="270" r:id="rId17"/>
    <p:sldId id="271" r:id="rId18"/>
    <p:sldId id="269" r:id="rId19"/>
    <p:sldId id="273" r:id="rId20"/>
    <p:sldId id="274" r:id="rId21"/>
    <p:sldId id="275" r:id="rId22"/>
    <p:sldId id="276" r:id="rId23"/>
    <p:sldId id="277" r:id="rId24"/>
    <p:sldId id="278" r:id="rId25"/>
    <p:sldId id="279" r:id="rId26"/>
    <p:sldId id="280" r:id="rId27"/>
    <p:sldId id="281" r:id="rId28"/>
  </p:sldIdLst>
  <p:sldSz cx="18288000" cy="10287000"/>
  <p:notesSz cx="6858000" cy="9144000"/>
  <p:embeddedFontLst>
    <p:embeddedFont>
      <p:font typeface="Times New Roman Bold" panose="02020803070505020304"/>
      <p:bold r:id="rId32"/>
    </p:embeddedFont>
    <p:embeddedFont>
      <p:font typeface="Calibri" panose="020F0502020204030204" charset="0"/>
      <p:regular r:id="rId33"/>
      <p:bold r:id="rId34"/>
      <p:italic r:id="rId35"/>
      <p:boldItalic r:id="rId3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97" userDrawn="1">
          <p15:clr>
            <a:srgbClr val="A4A3A4"/>
          </p15:clr>
        </p15:guide>
        <p15:guide id="2" pos="289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showGuides="1">
      <p:cViewPr varScale="1">
        <p:scale>
          <a:sx n="74" d="100"/>
          <a:sy n="74" d="100"/>
        </p:scale>
        <p:origin x="-1092" y="-90"/>
      </p:cViewPr>
      <p:guideLst>
        <p:guide orient="horz" pos="2197"/>
        <p:guide pos="2898"/>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6" Type="http://schemas.openxmlformats.org/officeDocument/2006/relationships/font" Target="fonts/font5.fntdata"/><Relationship Id="rId35" Type="http://schemas.openxmlformats.org/officeDocument/2006/relationships/font" Target="fonts/font4.fntdata"/><Relationship Id="rId34" Type="http://schemas.openxmlformats.org/officeDocument/2006/relationships/font" Target="fonts/font3.fntdata"/><Relationship Id="rId33" Type="http://schemas.openxmlformats.org/officeDocument/2006/relationships/font" Target="fonts/font2.fntdata"/><Relationship Id="rId32" Type="http://schemas.openxmlformats.org/officeDocument/2006/relationships/font" Target="fonts/font1.fntdata"/><Relationship Id="rId31" Type="http://schemas.openxmlformats.org/officeDocument/2006/relationships/tableStyles" Target="tableStyles.xml"/><Relationship Id="rId30" Type="http://schemas.openxmlformats.org/officeDocument/2006/relationships/viewProps" Target="viewProps.xml"/><Relationship Id="rId3" Type="http://schemas.openxmlformats.org/officeDocument/2006/relationships/slide" Target="slides/slide1.xml"/><Relationship Id="rId29" Type="http://schemas.openxmlformats.org/officeDocument/2006/relationships/presProps" Target="presProps.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9.svg"/><Relationship Id="rId1" Type="http://schemas.openxmlformats.org/officeDocument/2006/relationships/image" Target="../media/image48.png"/></Relationships>
</file>

<file path=ppt/slides/_rels/slide11.xml.rels><?xml version="1.0" encoding="UTF-8" standalone="yes"?>
<Relationships xmlns="http://schemas.openxmlformats.org/package/2006/relationships"><Relationship Id="rId9" Type="http://schemas.openxmlformats.org/officeDocument/2006/relationships/image" Target="../media/image58.png"/><Relationship Id="rId8" Type="http://schemas.openxmlformats.org/officeDocument/2006/relationships/image" Target="../media/image57.svg"/><Relationship Id="rId7" Type="http://schemas.openxmlformats.org/officeDocument/2006/relationships/image" Target="../media/image56.png"/><Relationship Id="rId6" Type="http://schemas.openxmlformats.org/officeDocument/2006/relationships/image" Target="../media/image55.svg"/><Relationship Id="rId5" Type="http://schemas.openxmlformats.org/officeDocument/2006/relationships/image" Target="../media/image54.png"/><Relationship Id="rId4" Type="http://schemas.openxmlformats.org/officeDocument/2006/relationships/image" Target="../media/image53.svg"/><Relationship Id="rId3" Type="http://schemas.openxmlformats.org/officeDocument/2006/relationships/image" Target="../media/image52.png"/><Relationship Id="rId2" Type="http://schemas.openxmlformats.org/officeDocument/2006/relationships/image" Target="../media/image51.svg"/><Relationship Id="rId14" Type="http://schemas.openxmlformats.org/officeDocument/2006/relationships/slideLayout" Target="../slideLayouts/slideLayout7.xml"/><Relationship Id="rId13" Type="http://schemas.openxmlformats.org/officeDocument/2006/relationships/image" Target="../media/image62.png"/><Relationship Id="rId12" Type="http://schemas.openxmlformats.org/officeDocument/2006/relationships/image" Target="../media/image61.svg"/><Relationship Id="rId11" Type="http://schemas.openxmlformats.org/officeDocument/2006/relationships/image" Target="../media/image60.png"/><Relationship Id="rId10" Type="http://schemas.openxmlformats.org/officeDocument/2006/relationships/image" Target="../media/image59.svg"/><Relationship Id="rId1" Type="http://schemas.openxmlformats.org/officeDocument/2006/relationships/image" Target="../media/image50.png"/></Relationships>
</file>

<file path=ppt/slides/_rels/slide12.xml.rels><?xml version="1.0" encoding="UTF-8" standalone="yes"?>
<Relationships xmlns="http://schemas.openxmlformats.org/package/2006/relationships"><Relationship Id="rId9" Type="http://schemas.openxmlformats.org/officeDocument/2006/relationships/image" Target="../media/image71.png"/><Relationship Id="rId8" Type="http://schemas.openxmlformats.org/officeDocument/2006/relationships/image" Target="../media/image70.svg"/><Relationship Id="rId7" Type="http://schemas.openxmlformats.org/officeDocument/2006/relationships/image" Target="../media/image69.png"/><Relationship Id="rId6" Type="http://schemas.openxmlformats.org/officeDocument/2006/relationships/image" Target="../media/image68.svg"/><Relationship Id="rId5" Type="http://schemas.openxmlformats.org/officeDocument/2006/relationships/image" Target="../media/image67.png"/><Relationship Id="rId4" Type="http://schemas.openxmlformats.org/officeDocument/2006/relationships/image" Target="../media/image66.svg"/><Relationship Id="rId3" Type="http://schemas.openxmlformats.org/officeDocument/2006/relationships/image" Target="../media/image65.png"/><Relationship Id="rId2" Type="http://schemas.openxmlformats.org/officeDocument/2006/relationships/image" Target="../media/image64.svg"/><Relationship Id="rId11" Type="http://schemas.openxmlformats.org/officeDocument/2006/relationships/slideLayout" Target="../slideLayouts/slideLayout7.xml"/><Relationship Id="rId10" Type="http://schemas.openxmlformats.org/officeDocument/2006/relationships/image" Target="../media/image72.svg"/><Relationship Id="rId1" Type="http://schemas.openxmlformats.org/officeDocument/2006/relationships/image" Target="../media/image63.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73.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74.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75.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76.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77.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78.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79.png"/></Relationships>
</file>

<file path=ppt/slides/_rels/slide2.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3.png"/><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hyperlink" Target="https://gamma.app/?utm_source=made-with-gamma" TargetMode="Externa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0.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1.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2.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3.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4.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5.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6.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svg"/><Relationship Id="rId1" Type="http://schemas.openxmlformats.org/officeDocument/2006/relationships/image" Target="../media/image4.png"/></Relationships>
</file>

<file path=ppt/slides/_rels/slide4.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7.svg"/><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hyperlink" Target="https://gamma.app/?utm_source=made-with-gamma" TargetMode="External"/></Relationships>
</file>

<file path=ppt/slides/_rels/slide5.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1.webp"/><Relationship Id="rId2" Type="http://schemas.openxmlformats.org/officeDocument/2006/relationships/image" Target="../media/image10.svg"/><Relationship Id="rId1" Type="http://schemas.openxmlformats.org/officeDocument/2006/relationships/image" Target="../media/image9.png"/></Relationships>
</file>

<file path=ppt/slides/_rels/slide6.xml.rels><?xml version="1.0" encoding="UTF-8" standalone="yes"?>
<Relationships xmlns="http://schemas.openxmlformats.org/package/2006/relationships"><Relationship Id="rId9" Type="http://schemas.openxmlformats.org/officeDocument/2006/relationships/tags" Target="../tags/tag7.xml"/><Relationship Id="rId8" Type="http://schemas.openxmlformats.org/officeDocument/2006/relationships/tags" Target="../tags/tag6.xml"/><Relationship Id="rId7" Type="http://schemas.openxmlformats.org/officeDocument/2006/relationships/tags" Target="../tags/tag5.xml"/><Relationship Id="rId6" Type="http://schemas.openxmlformats.org/officeDocument/2006/relationships/tags" Target="../tags/tag4.xml"/><Relationship Id="rId5" Type="http://schemas.openxmlformats.org/officeDocument/2006/relationships/tags" Target="../tags/tag3.xml"/><Relationship Id="rId4" Type="http://schemas.openxmlformats.org/officeDocument/2006/relationships/tags" Target="../tags/tag2.xml"/><Relationship Id="rId3" Type="http://schemas.openxmlformats.org/officeDocument/2006/relationships/tags" Target="../tags/tag1.xml"/><Relationship Id="rId20" Type="http://schemas.openxmlformats.org/officeDocument/2006/relationships/slideLayout" Target="../slideLayouts/slideLayout7.xml"/><Relationship Id="rId2" Type="http://schemas.openxmlformats.org/officeDocument/2006/relationships/image" Target="../media/image13.svg"/><Relationship Id="rId19" Type="http://schemas.openxmlformats.org/officeDocument/2006/relationships/image" Target="../media/image15.png"/><Relationship Id="rId18" Type="http://schemas.openxmlformats.org/officeDocument/2006/relationships/image" Target="../media/image14.png"/><Relationship Id="rId17" Type="http://schemas.openxmlformats.org/officeDocument/2006/relationships/tags" Target="../tags/tag15.xml"/><Relationship Id="rId16" Type="http://schemas.openxmlformats.org/officeDocument/2006/relationships/tags" Target="../tags/tag14.xml"/><Relationship Id="rId15" Type="http://schemas.openxmlformats.org/officeDocument/2006/relationships/tags" Target="../tags/tag13.xml"/><Relationship Id="rId14" Type="http://schemas.openxmlformats.org/officeDocument/2006/relationships/tags" Target="../tags/tag12.xml"/><Relationship Id="rId13" Type="http://schemas.openxmlformats.org/officeDocument/2006/relationships/tags" Target="../tags/tag11.xml"/><Relationship Id="rId12" Type="http://schemas.openxmlformats.org/officeDocument/2006/relationships/tags" Target="../tags/tag10.xml"/><Relationship Id="rId11" Type="http://schemas.openxmlformats.org/officeDocument/2006/relationships/tags" Target="../tags/tag9.xml"/><Relationship Id="rId10" Type="http://schemas.openxmlformats.org/officeDocument/2006/relationships/tags" Target="../tags/tag8.xml"/><Relationship Id="rId1" Type="http://schemas.openxmlformats.org/officeDocument/2006/relationships/image" Target="../media/image12.png"/></Relationships>
</file>

<file path=ppt/slides/_rels/slide7.xml.rels><?xml version="1.0" encoding="UTF-8" standalone="yes"?>
<Relationships xmlns="http://schemas.openxmlformats.org/package/2006/relationships"><Relationship Id="rId9" Type="http://schemas.openxmlformats.org/officeDocument/2006/relationships/tags" Target="../tags/tag22.xml"/><Relationship Id="rId8" Type="http://schemas.openxmlformats.org/officeDocument/2006/relationships/tags" Target="../tags/tag21.xml"/><Relationship Id="rId7" Type="http://schemas.openxmlformats.org/officeDocument/2006/relationships/tags" Target="../tags/tag20.xml"/><Relationship Id="rId6" Type="http://schemas.openxmlformats.org/officeDocument/2006/relationships/tags" Target="../tags/tag19.xml"/><Relationship Id="rId5" Type="http://schemas.openxmlformats.org/officeDocument/2006/relationships/tags" Target="../tags/tag18.xml"/><Relationship Id="rId4" Type="http://schemas.openxmlformats.org/officeDocument/2006/relationships/tags" Target="../tags/tag17.xml"/><Relationship Id="rId33" Type="http://schemas.openxmlformats.org/officeDocument/2006/relationships/slideLayout" Target="../slideLayouts/slideLayout7.xml"/><Relationship Id="rId32" Type="http://schemas.openxmlformats.org/officeDocument/2006/relationships/tags" Target="../tags/tag39.xml"/><Relationship Id="rId31" Type="http://schemas.openxmlformats.org/officeDocument/2006/relationships/tags" Target="../tags/tag38.xml"/><Relationship Id="rId30" Type="http://schemas.openxmlformats.org/officeDocument/2006/relationships/image" Target="../media/image23.svg"/><Relationship Id="rId3" Type="http://schemas.openxmlformats.org/officeDocument/2006/relationships/tags" Target="../tags/tag16.xml"/><Relationship Id="rId29" Type="http://schemas.openxmlformats.org/officeDocument/2006/relationships/image" Target="../media/image22.png"/><Relationship Id="rId28" Type="http://schemas.openxmlformats.org/officeDocument/2006/relationships/tags" Target="../tags/tag37.xml"/><Relationship Id="rId27" Type="http://schemas.openxmlformats.org/officeDocument/2006/relationships/tags" Target="../tags/tag36.xml"/><Relationship Id="rId26" Type="http://schemas.openxmlformats.org/officeDocument/2006/relationships/tags" Target="../tags/tag35.xml"/><Relationship Id="rId25" Type="http://schemas.openxmlformats.org/officeDocument/2006/relationships/tags" Target="../tags/tag34.xml"/><Relationship Id="rId24" Type="http://schemas.openxmlformats.org/officeDocument/2006/relationships/tags" Target="../tags/tag33.xml"/><Relationship Id="rId23" Type="http://schemas.openxmlformats.org/officeDocument/2006/relationships/tags" Target="../tags/tag32.xml"/><Relationship Id="rId22" Type="http://schemas.openxmlformats.org/officeDocument/2006/relationships/image" Target="../media/image21.svg"/><Relationship Id="rId21" Type="http://schemas.openxmlformats.org/officeDocument/2006/relationships/image" Target="../media/image20.png"/><Relationship Id="rId20" Type="http://schemas.openxmlformats.org/officeDocument/2006/relationships/tags" Target="../tags/tag31.xml"/><Relationship Id="rId2" Type="http://schemas.openxmlformats.org/officeDocument/2006/relationships/image" Target="../media/image17.svg"/><Relationship Id="rId19" Type="http://schemas.openxmlformats.org/officeDocument/2006/relationships/tags" Target="../tags/tag30.xml"/><Relationship Id="rId18" Type="http://schemas.openxmlformats.org/officeDocument/2006/relationships/tags" Target="../tags/tag29.xml"/><Relationship Id="rId17" Type="http://schemas.openxmlformats.org/officeDocument/2006/relationships/tags" Target="../tags/tag28.xml"/><Relationship Id="rId16" Type="http://schemas.openxmlformats.org/officeDocument/2006/relationships/tags" Target="../tags/tag27.xml"/><Relationship Id="rId15" Type="http://schemas.openxmlformats.org/officeDocument/2006/relationships/tags" Target="../tags/tag26.xml"/><Relationship Id="rId14" Type="http://schemas.openxmlformats.org/officeDocument/2006/relationships/image" Target="../media/image19.svg"/><Relationship Id="rId13" Type="http://schemas.openxmlformats.org/officeDocument/2006/relationships/image" Target="../media/image18.png"/><Relationship Id="rId12" Type="http://schemas.openxmlformats.org/officeDocument/2006/relationships/tags" Target="../tags/tag25.xml"/><Relationship Id="rId11" Type="http://schemas.openxmlformats.org/officeDocument/2006/relationships/tags" Target="../tags/tag24.xml"/><Relationship Id="rId10" Type="http://schemas.openxmlformats.org/officeDocument/2006/relationships/tags" Target="../tags/tag23.xml"/><Relationship Id="rId1" Type="http://schemas.openxmlformats.org/officeDocument/2006/relationships/image" Target="../media/image16.png"/></Relationships>
</file>

<file path=ppt/slides/_rels/slide8.xml.rels><?xml version="1.0" encoding="UTF-8" standalone="yes"?>
<Relationships xmlns="http://schemas.openxmlformats.org/package/2006/relationships"><Relationship Id="rId9" Type="http://schemas.openxmlformats.org/officeDocument/2006/relationships/image" Target="../media/image32.png"/><Relationship Id="rId8" Type="http://schemas.openxmlformats.org/officeDocument/2006/relationships/image" Target="../media/image31.svg"/><Relationship Id="rId7" Type="http://schemas.openxmlformats.org/officeDocument/2006/relationships/image" Target="../media/image30.png"/><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27.svg"/><Relationship Id="rId3" Type="http://schemas.openxmlformats.org/officeDocument/2006/relationships/image" Target="../media/image26.png"/><Relationship Id="rId2" Type="http://schemas.openxmlformats.org/officeDocument/2006/relationships/image" Target="../media/image25.svg"/><Relationship Id="rId17" Type="http://schemas.openxmlformats.org/officeDocument/2006/relationships/slideLayout" Target="../slideLayouts/slideLayout7.xml"/><Relationship Id="rId16" Type="http://schemas.openxmlformats.org/officeDocument/2006/relationships/image" Target="../media/image39.svg"/><Relationship Id="rId15" Type="http://schemas.openxmlformats.org/officeDocument/2006/relationships/image" Target="../media/image38.png"/><Relationship Id="rId14" Type="http://schemas.openxmlformats.org/officeDocument/2006/relationships/image" Target="../media/image37.svg"/><Relationship Id="rId13" Type="http://schemas.openxmlformats.org/officeDocument/2006/relationships/image" Target="../media/image36.png"/><Relationship Id="rId12" Type="http://schemas.openxmlformats.org/officeDocument/2006/relationships/image" Target="../media/image35.svg"/><Relationship Id="rId11" Type="http://schemas.openxmlformats.org/officeDocument/2006/relationships/image" Target="../media/image34.png"/><Relationship Id="rId10" Type="http://schemas.openxmlformats.org/officeDocument/2006/relationships/image" Target="../media/image33.svg"/><Relationship Id="rId1" Type="http://schemas.openxmlformats.org/officeDocument/2006/relationships/image" Target="../media/image24.png"/></Relationships>
</file>

<file path=ppt/slides/_rels/slide9.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47.png"/><Relationship Id="rId7" Type="http://schemas.openxmlformats.org/officeDocument/2006/relationships/image" Target="../media/image46.png"/><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 Id="rId3" Type="http://schemas.openxmlformats.org/officeDocument/2006/relationships/image" Target="../media/image42.png"/><Relationship Id="rId2" Type="http://schemas.openxmlformats.org/officeDocument/2006/relationships/image" Target="../media/image41.svg"/><Relationship Id="rId1" Type="http://schemas.openxmlformats.org/officeDocument/2006/relationships/image" Target="../media/image4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0">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DEC8AB"/>
            </a:solidFill>
            <a:ln w="12700">
              <a:solidFill>
                <a:srgbClr val="000000"/>
              </a:solidFill>
            </a:ln>
          </p:spPr>
        </p:sp>
      </p:grpSp>
      <p:grpSp>
        <p:nvGrpSpPr>
          <p:cNvPr id="4" name="Group 4"/>
          <p:cNvGrpSpPr/>
          <p:nvPr/>
        </p:nvGrpSpPr>
        <p:grpSpPr>
          <a:xfrm rot="0">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4">
                <a:alpha val="90196"/>
              </a:srgbClr>
            </a:solidFill>
            <a:ln w="12700">
              <a:solidFill>
                <a:schemeClr val="bg1"/>
              </a:solidFill>
            </a:ln>
          </p:spPr>
        </p:sp>
      </p:grpSp>
      <p:sp>
        <p:nvSpPr>
          <p:cNvPr id="6" name="TextBox 6"/>
          <p:cNvSpPr txBox="1"/>
          <p:nvPr/>
        </p:nvSpPr>
        <p:spPr>
          <a:xfrm>
            <a:off x="311201" y="415928"/>
            <a:ext cx="8245231" cy="1012927"/>
          </a:xfrm>
          <a:prstGeom prst="rect">
            <a:avLst/>
          </a:prstGeom>
        </p:spPr>
        <p:txBody>
          <a:bodyPr lIns="0" tIns="0" rIns="0" bIns="0" rtlCol="0" anchor="t">
            <a:spAutoFit/>
          </a:bodyPr>
          <a:lstStyle/>
          <a:p>
            <a:pPr algn="l">
              <a:lnSpc>
                <a:spcPts val="7250"/>
              </a:lnSpc>
            </a:pPr>
            <a:r>
              <a:rPr lang="en-US" sz="5560">
                <a:solidFill>
                  <a:srgbClr val="532418"/>
                </a:solidFill>
                <a:latin typeface="Times New Roman" panose="02020603050405020304"/>
                <a:ea typeface="Times New Roman" panose="02020603050405020304"/>
                <a:cs typeface="Times New Roman" panose="02020603050405020304"/>
                <a:sym typeface="Times New Roman" panose="02020603050405020304"/>
              </a:rPr>
              <a:t>Hotel Management System</a:t>
            </a:r>
            <a:endParaRPr lang="en-US" sz="5560">
              <a:solidFill>
                <a:srgbClr val="532418"/>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7" name="Freeform 7"/>
          <p:cNvSpPr/>
          <p:nvPr/>
        </p:nvSpPr>
        <p:spPr>
          <a:xfrm>
            <a:off x="0" y="1875634"/>
            <a:ext cx="18288000" cy="7543009"/>
          </a:xfrm>
          <a:custGeom>
            <a:avLst/>
            <a:gdLst/>
            <a:ahLst/>
            <a:cxnLst/>
            <a:rect l="l" t="t" r="r" b="b"/>
            <a:pathLst>
              <a:path w="18288000" h="7543009">
                <a:moveTo>
                  <a:pt x="0" y="0"/>
                </a:moveTo>
                <a:lnTo>
                  <a:pt x="18288000" y="0"/>
                </a:lnTo>
                <a:lnTo>
                  <a:pt x="18288000" y="7543010"/>
                </a:lnTo>
                <a:lnTo>
                  <a:pt x="0" y="7543010"/>
                </a:lnTo>
                <a:lnTo>
                  <a:pt x="0" y="0"/>
                </a:lnTo>
                <a:close/>
              </a:path>
            </a:pathLst>
          </a:custGeom>
          <a:blipFill>
            <a:blip r:embed="rId1"/>
            <a:stretch>
              <a:fillRect b="-21325"/>
            </a:stretch>
          </a:blipFill>
        </p:spPr>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0">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DEC8AB"/>
            </a:solidFill>
            <a:ln w="12700">
              <a:solidFill>
                <a:srgbClr val="000000"/>
              </a:solidFill>
            </a:ln>
          </p:spPr>
        </p:sp>
      </p:grpSp>
      <p:grpSp>
        <p:nvGrpSpPr>
          <p:cNvPr id="4" name="Group 4"/>
          <p:cNvGrpSpPr/>
          <p:nvPr/>
        </p:nvGrpSpPr>
        <p:grpSpPr>
          <a:xfrm rot="0">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4">
                <a:alpha val="90196"/>
              </a:srgbClr>
            </a:solidFill>
            <a:ln w="12700">
              <a:solidFill>
                <a:schemeClr val="bg1"/>
              </a:solidFill>
            </a:ln>
          </p:spPr>
        </p:sp>
      </p:grpSp>
      <p:grpSp>
        <p:nvGrpSpPr>
          <p:cNvPr id="6" name="Group 6"/>
          <p:cNvGrpSpPr/>
          <p:nvPr/>
        </p:nvGrpSpPr>
        <p:grpSpPr>
          <a:xfrm rot="0">
            <a:off x="2295230" y="521046"/>
            <a:ext cx="1323527" cy="310458"/>
            <a:chOff x="0" y="0"/>
            <a:chExt cx="1764703" cy="413944"/>
          </a:xfrm>
        </p:grpSpPr>
        <p:sp>
          <p:nvSpPr>
            <p:cNvPr id="7" name="Freeform 7"/>
            <p:cNvSpPr/>
            <p:nvPr/>
          </p:nvSpPr>
          <p:spPr>
            <a:xfrm>
              <a:off x="0" y="0"/>
              <a:ext cx="1764665" cy="413893"/>
            </a:xfrm>
            <a:custGeom>
              <a:avLst/>
              <a:gdLst/>
              <a:ahLst/>
              <a:cxnLst/>
              <a:rect l="l" t="t" r="r" b="b"/>
              <a:pathLst>
                <a:path w="1764665" h="413893">
                  <a:moveTo>
                    <a:pt x="0" y="84836"/>
                  </a:moveTo>
                  <a:cubicBezTo>
                    <a:pt x="0" y="37973"/>
                    <a:pt x="37973" y="0"/>
                    <a:pt x="84836" y="0"/>
                  </a:cubicBezTo>
                  <a:lnTo>
                    <a:pt x="1679829" y="0"/>
                  </a:lnTo>
                  <a:cubicBezTo>
                    <a:pt x="1726692" y="0"/>
                    <a:pt x="1764665" y="37973"/>
                    <a:pt x="1764665" y="84836"/>
                  </a:cubicBezTo>
                  <a:lnTo>
                    <a:pt x="1764665" y="329057"/>
                  </a:lnTo>
                  <a:cubicBezTo>
                    <a:pt x="1764665" y="375920"/>
                    <a:pt x="1726692" y="413893"/>
                    <a:pt x="1679829" y="413893"/>
                  </a:cubicBezTo>
                  <a:lnTo>
                    <a:pt x="84836" y="413893"/>
                  </a:lnTo>
                  <a:cubicBezTo>
                    <a:pt x="37973" y="413893"/>
                    <a:pt x="0" y="375920"/>
                    <a:pt x="0" y="329057"/>
                  </a:cubicBezTo>
                  <a:close/>
                </a:path>
              </a:pathLst>
            </a:custGeom>
            <a:solidFill>
              <a:srgbClr val="FFE0CC"/>
            </a:solidFill>
            <a:ln w="12700">
              <a:solidFill>
                <a:schemeClr val="bg1"/>
              </a:solidFill>
            </a:ln>
          </p:spPr>
        </p:sp>
      </p:grpSp>
      <p:sp>
        <p:nvSpPr>
          <p:cNvPr id="8" name="Freeform 8" descr="preencoded.png"/>
          <p:cNvSpPr/>
          <p:nvPr/>
        </p:nvSpPr>
        <p:spPr>
          <a:xfrm>
            <a:off x="2408787" y="600523"/>
            <a:ext cx="151505" cy="151505"/>
          </a:xfrm>
          <a:custGeom>
            <a:avLst/>
            <a:gdLst/>
            <a:ahLst/>
            <a:cxnLst/>
            <a:rect l="l" t="t" r="r" b="b"/>
            <a:pathLst>
              <a:path w="151505" h="151505">
                <a:moveTo>
                  <a:pt x="0" y="0"/>
                </a:moveTo>
                <a:lnTo>
                  <a:pt x="151504" y="0"/>
                </a:lnTo>
                <a:lnTo>
                  <a:pt x="151504" y="151504"/>
                </a:lnTo>
                <a:lnTo>
                  <a:pt x="0" y="151504"/>
                </a:lnTo>
                <a:lnTo>
                  <a:pt x="0" y="0"/>
                </a:lnTo>
                <a:close/>
              </a:path>
            </a:pathLst>
          </a:custGeom>
          <a:blipFill>
            <a:blip r:embed="rId1">
              <a:extLst>
                <a:ext uri="{96DAC541-7B7A-43D3-8B79-37D633B846F1}">
                  <asvg:svgBlip xmlns:asvg="http://schemas.microsoft.com/office/drawing/2016/SVG/main" r:embed="rId2"/>
                </a:ext>
              </a:extLst>
            </a:blip>
            <a:stretch>
              <a:fillRect t="-9373" b="-9380"/>
            </a:stretch>
          </a:blipFill>
        </p:spPr>
      </p:sp>
      <p:sp>
        <p:nvSpPr>
          <p:cNvPr id="9" name="TextBox 9"/>
          <p:cNvSpPr txBox="1"/>
          <p:nvPr/>
        </p:nvSpPr>
        <p:spPr>
          <a:xfrm>
            <a:off x="2636044" y="549173"/>
            <a:ext cx="869156" cy="225628"/>
          </a:xfrm>
          <a:prstGeom prst="rect">
            <a:avLst/>
          </a:prstGeom>
        </p:spPr>
        <p:txBody>
          <a:bodyPr lIns="0" tIns="0" rIns="0" bIns="0" rtlCol="0" anchor="t">
            <a:spAutoFit/>
          </a:bodyPr>
          <a:lstStyle/>
          <a:p>
            <a:pPr algn="l">
              <a:lnSpc>
                <a:spcPts val="1500"/>
              </a:lnSpc>
            </a:pPr>
            <a:r>
              <a:rPr lang="en-US" sz="1185">
                <a:solidFill>
                  <a:srgbClr val="67534F"/>
                </a:solidFill>
                <a:latin typeface="Times New Roman" panose="02020603050405020304"/>
                <a:ea typeface="Times New Roman" panose="02020603050405020304"/>
                <a:cs typeface="Times New Roman" panose="02020603050405020304"/>
                <a:sym typeface="Times New Roman" panose="02020603050405020304"/>
              </a:rPr>
              <a:t>CHAPTER 7</a:t>
            </a:r>
            <a:endParaRPr lang="en-US" sz="1185">
              <a:solidFill>
                <a:srgbClr val="67534F"/>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10" name="TextBox 10"/>
          <p:cNvSpPr txBox="1"/>
          <p:nvPr/>
        </p:nvSpPr>
        <p:spPr>
          <a:xfrm>
            <a:off x="2295230" y="840581"/>
            <a:ext cx="10874273" cy="774944"/>
          </a:xfrm>
          <a:prstGeom prst="rect">
            <a:avLst/>
          </a:prstGeom>
        </p:spPr>
        <p:txBody>
          <a:bodyPr lIns="0" tIns="0" rIns="0" bIns="0" rtlCol="0" anchor="t">
            <a:spAutoFit/>
          </a:bodyPr>
          <a:lstStyle/>
          <a:p>
            <a:pPr algn="l">
              <a:lnSpc>
                <a:spcPts val="5560"/>
              </a:lnSpc>
            </a:pPr>
            <a:r>
              <a:rPr lang="en-US" sz="4250">
                <a:solidFill>
                  <a:srgbClr val="532418"/>
                </a:solidFill>
                <a:latin typeface="Times New Roman" panose="02020603050405020304"/>
                <a:ea typeface="Times New Roman" panose="02020603050405020304"/>
                <a:cs typeface="Times New Roman" panose="02020603050405020304"/>
                <a:sym typeface="Times New Roman" panose="02020603050405020304"/>
              </a:rPr>
              <a:t>Booking Lifecycle &amp; Receptionist Operations</a:t>
            </a:r>
            <a:endParaRPr lang="en-US" sz="4250">
              <a:solidFill>
                <a:srgbClr val="532418"/>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11" name="TextBox 11"/>
          <p:cNvSpPr txBox="1"/>
          <p:nvPr/>
        </p:nvSpPr>
        <p:spPr>
          <a:xfrm>
            <a:off x="2295230" y="2050999"/>
            <a:ext cx="2723855" cy="392163"/>
          </a:xfrm>
          <a:prstGeom prst="rect">
            <a:avLst/>
          </a:prstGeom>
        </p:spPr>
        <p:txBody>
          <a:bodyPr lIns="0" tIns="0" rIns="0" bIns="0" rtlCol="0" anchor="t">
            <a:spAutoFit/>
          </a:bodyPr>
          <a:lstStyle/>
          <a:p>
            <a:pPr algn="l">
              <a:lnSpc>
                <a:spcPts val="2750"/>
              </a:lnSpc>
            </a:pPr>
            <a:r>
              <a:rPr lang="en-US" sz="2125">
                <a:solidFill>
                  <a:srgbClr val="532418"/>
                </a:solidFill>
                <a:latin typeface="Times New Roman" panose="02020603050405020304"/>
                <a:ea typeface="Times New Roman" panose="02020603050405020304"/>
                <a:cs typeface="Times New Roman" panose="02020603050405020304"/>
                <a:sym typeface="Times New Roman" panose="02020603050405020304"/>
              </a:rPr>
              <a:t>State Enforcement</a:t>
            </a:r>
            <a:endParaRPr lang="en-US" sz="2125">
              <a:solidFill>
                <a:srgbClr val="532418"/>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12" name="TextBox 12"/>
          <p:cNvSpPr txBox="1"/>
          <p:nvPr/>
        </p:nvSpPr>
        <p:spPr>
          <a:xfrm>
            <a:off x="2295230" y="2594524"/>
            <a:ext cx="6617494" cy="1022747"/>
          </a:xfrm>
          <a:prstGeom prst="rect">
            <a:avLst/>
          </a:prstGeom>
        </p:spPr>
        <p:txBody>
          <a:bodyPr lIns="0" tIns="0" rIns="0" bIns="0" rtlCol="0" anchor="t">
            <a:spAutoFit/>
          </a:bodyPr>
          <a:lstStyle/>
          <a:p>
            <a:pPr algn="l">
              <a:lnSpc>
                <a:spcPts val="1935"/>
              </a:lnSpc>
            </a:pPr>
            <a:r>
              <a:rPr lang="en-US" sz="1435">
                <a:solidFill>
                  <a:srgbClr val="67534F"/>
                </a:solidFill>
                <a:latin typeface="Times New Roman" panose="02020603050405020304"/>
                <a:ea typeface="Times New Roman" panose="02020603050405020304"/>
                <a:cs typeface="Times New Roman" panose="02020603050405020304"/>
                <a:sym typeface="Times New Roman" panose="02020603050405020304"/>
              </a:rPr>
              <a:t>Each booking follows a strictly enforced lifecycle within the Booking Service. Invalid state transitions are rejected at the service layer, guaranteeing data consistency regardless of frontend behavior or concurrent requests.</a:t>
            </a:r>
            <a:endParaRPr lang="en-US" sz="1435">
              <a:solidFill>
                <a:srgbClr val="67534F"/>
              </a:solidFill>
              <a:latin typeface="Times New Roman" panose="02020603050405020304"/>
              <a:ea typeface="Times New Roman" panose="02020603050405020304"/>
              <a:cs typeface="Times New Roman" panose="02020603050405020304"/>
              <a:sym typeface="Times New Roman" panose="02020603050405020304"/>
            </a:endParaRPr>
          </a:p>
        </p:txBody>
      </p:sp>
      <p:grpSp>
        <p:nvGrpSpPr>
          <p:cNvPr id="13" name="Group 13"/>
          <p:cNvGrpSpPr/>
          <p:nvPr/>
        </p:nvGrpSpPr>
        <p:grpSpPr>
          <a:xfrm rot="0">
            <a:off x="2285705" y="3820868"/>
            <a:ext cx="208512" cy="1187653"/>
            <a:chOff x="0" y="0"/>
            <a:chExt cx="278016" cy="1583538"/>
          </a:xfrm>
        </p:grpSpPr>
        <p:sp>
          <p:nvSpPr>
            <p:cNvPr id="14" name="Freeform 14"/>
            <p:cNvSpPr/>
            <p:nvPr/>
          </p:nvSpPr>
          <p:spPr>
            <a:xfrm>
              <a:off x="12700" y="12700"/>
              <a:ext cx="252730" cy="1558163"/>
            </a:xfrm>
            <a:custGeom>
              <a:avLst/>
              <a:gdLst/>
              <a:ahLst/>
              <a:cxnLst/>
              <a:rect l="l" t="t" r="r" b="b"/>
              <a:pathLst>
                <a:path w="252730" h="1558163">
                  <a:moveTo>
                    <a:pt x="0" y="114935"/>
                  </a:moveTo>
                  <a:cubicBezTo>
                    <a:pt x="0" y="51435"/>
                    <a:pt x="47498" y="0"/>
                    <a:pt x="106172" y="0"/>
                  </a:cubicBezTo>
                  <a:lnTo>
                    <a:pt x="146558" y="0"/>
                  </a:lnTo>
                  <a:cubicBezTo>
                    <a:pt x="205105" y="0"/>
                    <a:pt x="252730" y="51435"/>
                    <a:pt x="252730" y="114935"/>
                  </a:cubicBezTo>
                  <a:lnTo>
                    <a:pt x="252730" y="1443228"/>
                  </a:lnTo>
                  <a:cubicBezTo>
                    <a:pt x="252730" y="1506728"/>
                    <a:pt x="205232" y="1558163"/>
                    <a:pt x="146558" y="1558163"/>
                  </a:cubicBezTo>
                  <a:lnTo>
                    <a:pt x="106172" y="1558163"/>
                  </a:lnTo>
                  <a:cubicBezTo>
                    <a:pt x="47625" y="1558163"/>
                    <a:pt x="0" y="1506728"/>
                    <a:pt x="0" y="1443228"/>
                  </a:cubicBezTo>
                  <a:close/>
                </a:path>
              </a:pathLst>
            </a:custGeom>
            <a:solidFill>
              <a:srgbClr val="FFFFF4"/>
            </a:solidFill>
            <a:ln w="12700">
              <a:solidFill>
                <a:schemeClr val="accent6"/>
              </a:solidFill>
            </a:ln>
          </p:spPr>
        </p:sp>
        <p:sp>
          <p:nvSpPr>
            <p:cNvPr id="15" name="Freeform 15"/>
            <p:cNvSpPr/>
            <p:nvPr/>
          </p:nvSpPr>
          <p:spPr>
            <a:xfrm>
              <a:off x="0" y="0"/>
              <a:ext cx="278130" cy="1583563"/>
            </a:xfrm>
            <a:custGeom>
              <a:avLst/>
              <a:gdLst/>
              <a:ahLst/>
              <a:cxnLst/>
              <a:rect l="l" t="t" r="r" b="b"/>
              <a:pathLst>
                <a:path w="278130" h="1583563">
                  <a:moveTo>
                    <a:pt x="0" y="127635"/>
                  </a:moveTo>
                  <a:cubicBezTo>
                    <a:pt x="0" y="58166"/>
                    <a:pt x="52324" y="0"/>
                    <a:pt x="118872" y="0"/>
                  </a:cubicBezTo>
                  <a:lnTo>
                    <a:pt x="159258" y="0"/>
                  </a:lnTo>
                  <a:lnTo>
                    <a:pt x="159258" y="12700"/>
                  </a:lnTo>
                  <a:lnTo>
                    <a:pt x="159258" y="0"/>
                  </a:lnTo>
                  <a:lnTo>
                    <a:pt x="159258" y="12700"/>
                  </a:lnTo>
                  <a:lnTo>
                    <a:pt x="159258" y="0"/>
                  </a:lnTo>
                  <a:cubicBezTo>
                    <a:pt x="225806" y="0"/>
                    <a:pt x="278130" y="58166"/>
                    <a:pt x="278130" y="127635"/>
                  </a:cubicBezTo>
                  <a:lnTo>
                    <a:pt x="278130" y="1455928"/>
                  </a:lnTo>
                  <a:lnTo>
                    <a:pt x="265430" y="1455928"/>
                  </a:lnTo>
                  <a:lnTo>
                    <a:pt x="278130" y="1455928"/>
                  </a:lnTo>
                  <a:cubicBezTo>
                    <a:pt x="278130" y="1525397"/>
                    <a:pt x="225806" y="1583563"/>
                    <a:pt x="159258" y="1583563"/>
                  </a:cubicBezTo>
                  <a:lnTo>
                    <a:pt x="159258" y="1570863"/>
                  </a:lnTo>
                  <a:lnTo>
                    <a:pt x="159258" y="1583563"/>
                  </a:lnTo>
                  <a:lnTo>
                    <a:pt x="118872" y="1583563"/>
                  </a:lnTo>
                  <a:lnTo>
                    <a:pt x="118872" y="1570863"/>
                  </a:lnTo>
                  <a:lnTo>
                    <a:pt x="118872" y="1583563"/>
                  </a:lnTo>
                  <a:cubicBezTo>
                    <a:pt x="52324" y="1583563"/>
                    <a:pt x="0" y="1525397"/>
                    <a:pt x="0" y="1455928"/>
                  </a:cubicBezTo>
                  <a:lnTo>
                    <a:pt x="0" y="127635"/>
                  </a:lnTo>
                  <a:lnTo>
                    <a:pt x="12700" y="127635"/>
                  </a:lnTo>
                  <a:lnTo>
                    <a:pt x="0" y="127635"/>
                  </a:lnTo>
                  <a:moveTo>
                    <a:pt x="25400" y="127635"/>
                  </a:moveTo>
                  <a:lnTo>
                    <a:pt x="25400" y="1455928"/>
                  </a:lnTo>
                  <a:lnTo>
                    <a:pt x="12700" y="1455928"/>
                  </a:lnTo>
                  <a:lnTo>
                    <a:pt x="25400" y="1455928"/>
                  </a:lnTo>
                  <a:cubicBezTo>
                    <a:pt x="25400" y="1513332"/>
                    <a:pt x="68199" y="1558163"/>
                    <a:pt x="118872" y="1558163"/>
                  </a:cubicBezTo>
                  <a:lnTo>
                    <a:pt x="159258" y="1558163"/>
                  </a:lnTo>
                  <a:cubicBezTo>
                    <a:pt x="209931" y="1558163"/>
                    <a:pt x="252730" y="1513332"/>
                    <a:pt x="252730" y="1455928"/>
                  </a:cubicBezTo>
                  <a:lnTo>
                    <a:pt x="252730" y="127635"/>
                  </a:lnTo>
                  <a:lnTo>
                    <a:pt x="265430" y="127635"/>
                  </a:lnTo>
                  <a:lnTo>
                    <a:pt x="252730" y="127635"/>
                  </a:lnTo>
                  <a:cubicBezTo>
                    <a:pt x="252603" y="70231"/>
                    <a:pt x="209804" y="25400"/>
                    <a:pt x="159258" y="25400"/>
                  </a:cubicBezTo>
                  <a:lnTo>
                    <a:pt x="118872" y="25400"/>
                  </a:lnTo>
                  <a:lnTo>
                    <a:pt x="118872" y="12700"/>
                  </a:lnTo>
                  <a:lnTo>
                    <a:pt x="118872" y="25400"/>
                  </a:lnTo>
                  <a:cubicBezTo>
                    <a:pt x="68199" y="25400"/>
                    <a:pt x="25400" y="70231"/>
                    <a:pt x="25400" y="127635"/>
                  </a:cubicBezTo>
                  <a:close/>
                </a:path>
              </a:pathLst>
            </a:custGeom>
            <a:solidFill>
              <a:srgbClr val="FFE0CC"/>
            </a:solidFill>
            <a:ln w="12700">
              <a:solidFill>
                <a:schemeClr val="accent6"/>
              </a:solidFill>
            </a:ln>
          </p:spPr>
        </p:sp>
      </p:grpSp>
      <p:sp>
        <p:nvSpPr>
          <p:cNvPr id="16" name="TextBox 16"/>
          <p:cNvSpPr txBox="1"/>
          <p:nvPr/>
        </p:nvSpPr>
        <p:spPr>
          <a:xfrm>
            <a:off x="2674144" y="3981745"/>
            <a:ext cx="2723855" cy="392163"/>
          </a:xfrm>
          <a:prstGeom prst="rect">
            <a:avLst/>
          </a:prstGeom>
        </p:spPr>
        <p:txBody>
          <a:bodyPr lIns="0" tIns="0" rIns="0" bIns="0" rtlCol="0" anchor="t">
            <a:spAutoFit/>
          </a:bodyPr>
          <a:lstStyle/>
          <a:p>
            <a:pPr algn="l">
              <a:lnSpc>
                <a:spcPts val="2750"/>
              </a:lnSpc>
            </a:pPr>
            <a:r>
              <a:rPr lang="en-US" sz="2125">
                <a:solidFill>
                  <a:srgbClr val="67534F"/>
                </a:solidFill>
                <a:latin typeface="Times New Roman" panose="02020603050405020304"/>
                <a:ea typeface="Times New Roman" panose="02020603050405020304"/>
                <a:cs typeface="Times New Roman" panose="02020603050405020304"/>
                <a:sym typeface="Times New Roman" panose="02020603050405020304"/>
              </a:rPr>
              <a:t>BOOKED</a:t>
            </a:r>
            <a:endParaRPr lang="en-US" sz="2125">
              <a:solidFill>
                <a:srgbClr val="67534F"/>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17" name="TextBox 17"/>
          <p:cNvSpPr txBox="1"/>
          <p:nvPr/>
        </p:nvSpPr>
        <p:spPr>
          <a:xfrm>
            <a:off x="2674144" y="4525270"/>
            <a:ext cx="6238580" cy="284264"/>
          </a:xfrm>
          <a:prstGeom prst="rect">
            <a:avLst/>
          </a:prstGeom>
        </p:spPr>
        <p:txBody>
          <a:bodyPr lIns="0" tIns="0" rIns="0" bIns="0" rtlCol="0" anchor="t">
            <a:spAutoFit/>
          </a:bodyPr>
          <a:lstStyle/>
          <a:p>
            <a:pPr algn="l">
              <a:lnSpc>
                <a:spcPts val="1935"/>
              </a:lnSpc>
            </a:pPr>
            <a:r>
              <a:rPr lang="en-US" sz="1435">
                <a:solidFill>
                  <a:srgbClr val="67534F"/>
                </a:solidFill>
                <a:latin typeface="Times New Roman" panose="02020603050405020304"/>
                <a:ea typeface="Times New Roman" panose="02020603050405020304"/>
                <a:cs typeface="Times New Roman" panose="02020603050405020304"/>
                <a:sym typeface="Times New Roman" panose="02020603050405020304"/>
              </a:rPr>
              <a:t>Initial reservation created</a:t>
            </a:r>
            <a:endParaRPr lang="en-US" sz="1435">
              <a:solidFill>
                <a:srgbClr val="67534F"/>
              </a:solidFill>
              <a:latin typeface="Times New Roman" panose="02020603050405020304"/>
              <a:ea typeface="Times New Roman" panose="02020603050405020304"/>
              <a:cs typeface="Times New Roman" panose="02020603050405020304"/>
              <a:sym typeface="Times New Roman" panose="02020603050405020304"/>
            </a:endParaRPr>
          </a:p>
        </p:txBody>
      </p:sp>
      <p:grpSp>
        <p:nvGrpSpPr>
          <p:cNvPr id="18" name="Group 18"/>
          <p:cNvGrpSpPr/>
          <p:nvPr/>
        </p:nvGrpSpPr>
        <p:grpSpPr>
          <a:xfrm rot="0">
            <a:off x="2569816" y="5178923"/>
            <a:ext cx="208512" cy="1187653"/>
            <a:chOff x="0" y="0"/>
            <a:chExt cx="278016" cy="1583538"/>
          </a:xfrm>
        </p:grpSpPr>
        <p:sp>
          <p:nvSpPr>
            <p:cNvPr id="19" name="Freeform 19"/>
            <p:cNvSpPr/>
            <p:nvPr/>
          </p:nvSpPr>
          <p:spPr>
            <a:xfrm>
              <a:off x="12700" y="12700"/>
              <a:ext cx="252730" cy="1558163"/>
            </a:xfrm>
            <a:custGeom>
              <a:avLst/>
              <a:gdLst/>
              <a:ahLst/>
              <a:cxnLst/>
              <a:rect l="l" t="t" r="r" b="b"/>
              <a:pathLst>
                <a:path w="252730" h="1558163">
                  <a:moveTo>
                    <a:pt x="0" y="114935"/>
                  </a:moveTo>
                  <a:cubicBezTo>
                    <a:pt x="0" y="51435"/>
                    <a:pt x="47498" y="0"/>
                    <a:pt x="106172" y="0"/>
                  </a:cubicBezTo>
                  <a:lnTo>
                    <a:pt x="146558" y="0"/>
                  </a:lnTo>
                  <a:cubicBezTo>
                    <a:pt x="205105" y="0"/>
                    <a:pt x="252730" y="51435"/>
                    <a:pt x="252730" y="114935"/>
                  </a:cubicBezTo>
                  <a:lnTo>
                    <a:pt x="252730" y="1443228"/>
                  </a:lnTo>
                  <a:cubicBezTo>
                    <a:pt x="252730" y="1506728"/>
                    <a:pt x="205232" y="1558163"/>
                    <a:pt x="146558" y="1558163"/>
                  </a:cubicBezTo>
                  <a:lnTo>
                    <a:pt x="106172" y="1558163"/>
                  </a:lnTo>
                  <a:cubicBezTo>
                    <a:pt x="47625" y="1558163"/>
                    <a:pt x="0" y="1506728"/>
                    <a:pt x="0" y="1443228"/>
                  </a:cubicBezTo>
                  <a:close/>
                </a:path>
              </a:pathLst>
            </a:custGeom>
            <a:solidFill>
              <a:srgbClr val="FFFFF4"/>
            </a:solidFill>
            <a:ln w="12700">
              <a:solidFill>
                <a:srgbClr val="000000"/>
              </a:solidFill>
            </a:ln>
          </p:spPr>
        </p:sp>
        <p:sp>
          <p:nvSpPr>
            <p:cNvPr id="20" name="Freeform 20"/>
            <p:cNvSpPr/>
            <p:nvPr/>
          </p:nvSpPr>
          <p:spPr>
            <a:xfrm>
              <a:off x="0" y="0"/>
              <a:ext cx="278130" cy="1583563"/>
            </a:xfrm>
            <a:custGeom>
              <a:avLst/>
              <a:gdLst/>
              <a:ahLst/>
              <a:cxnLst/>
              <a:rect l="l" t="t" r="r" b="b"/>
              <a:pathLst>
                <a:path w="278130" h="1583563">
                  <a:moveTo>
                    <a:pt x="0" y="127635"/>
                  </a:moveTo>
                  <a:cubicBezTo>
                    <a:pt x="0" y="58166"/>
                    <a:pt x="52324" y="0"/>
                    <a:pt x="118872" y="0"/>
                  </a:cubicBezTo>
                  <a:lnTo>
                    <a:pt x="159258" y="0"/>
                  </a:lnTo>
                  <a:lnTo>
                    <a:pt x="159258" y="12700"/>
                  </a:lnTo>
                  <a:lnTo>
                    <a:pt x="159258" y="0"/>
                  </a:lnTo>
                  <a:lnTo>
                    <a:pt x="159258" y="12700"/>
                  </a:lnTo>
                  <a:lnTo>
                    <a:pt x="159258" y="0"/>
                  </a:lnTo>
                  <a:cubicBezTo>
                    <a:pt x="225806" y="0"/>
                    <a:pt x="278130" y="58166"/>
                    <a:pt x="278130" y="127635"/>
                  </a:cubicBezTo>
                  <a:lnTo>
                    <a:pt x="278130" y="1455928"/>
                  </a:lnTo>
                  <a:lnTo>
                    <a:pt x="265430" y="1455928"/>
                  </a:lnTo>
                  <a:lnTo>
                    <a:pt x="278130" y="1455928"/>
                  </a:lnTo>
                  <a:cubicBezTo>
                    <a:pt x="278130" y="1525397"/>
                    <a:pt x="225806" y="1583563"/>
                    <a:pt x="159258" y="1583563"/>
                  </a:cubicBezTo>
                  <a:lnTo>
                    <a:pt x="159258" y="1570863"/>
                  </a:lnTo>
                  <a:lnTo>
                    <a:pt x="159258" y="1583563"/>
                  </a:lnTo>
                  <a:lnTo>
                    <a:pt x="118872" y="1583563"/>
                  </a:lnTo>
                  <a:lnTo>
                    <a:pt x="118872" y="1570863"/>
                  </a:lnTo>
                  <a:lnTo>
                    <a:pt x="118872" y="1583563"/>
                  </a:lnTo>
                  <a:cubicBezTo>
                    <a:pt x="52324" y="1583563"/>
                    <a:pt x="0" y="1525397"/>
                    <a:pt x="0" y="1455928"/>
                  </a:cubicBezTo>
                  <a:lnTo>
                    <a:pt x="0" y="127635"/>
                  </a:lnTo>
                  <a:lnTo>
                    <a:pt x="12700" y="127635"/>
                  </a:lnTo>
                  <a:lnTo>
                    <a:pt x="0" y="127635"/>
                  </a:lnTo>
                  <a:moveTo>
                    <a:pt x="25400" y="127635"/>
                  </a:moveTo>
                  <a:lnTo>
                    <a:pt x="25400" y="1455928"/>
                  </a:lnTo>
                  <a:lnTo>
                    <a:pt x="12700" y="1455928"/>
                  </a:lnTo>
                  <a:lnTo>
                    <a:pt x="25400" y="1455928"/>
                  </a:lnTo>
                  <a:cubicBezTo>
                    <a:pt x="25400" y="1513332"/>
                    <a:pt x="68199" y="1558163"/>
                    <a:pt x="118872" y="1558163"/>
                  </a:cubicBezTo>
                  <a:lnTo>
                    <a:pt x="159258" y="1558163"/>
                  </a:lnTo>
                  <a:cubicBezTo>
                    <a:pt x="209931" y="1558163"/>
                    <a:pt x="252730" y="1513332"/>
                    <a:pt x="252730" y="1455928"/>
                  </a:cubicBezTo>
                  <a:lnTo>
                    <a:pt x="252730" y="127635"/>
                  </a:lnTo>
                  <a:lnTo>
                    <a:pt x="265430" y="127635"/>
                  </a:lnTo>
                  <a:lnTo>
                    <a:pt x="252730" y="127635"/>
                  </a:lnTo>
                  <a:cubicBezTo>
                    <a:pt x="252603" y="70231"/>
                    <a:pt x="209804" y="25400"/>
                    <a:pt x="159258" y="25400"/>
                  </a:cubicBezTo>
                  <a:lnTo>
                    <a:pt x="118872" y="25400"/>
                  </a:lnTo>
                  <a:lnTo>
                    <a:pt x="118872" y="12700"/>
                  </a:lnTo>
                  <a:lnTo>
                    <a:pt x="118872" y="25400"/>
                  </a:lnTo>
                  <a:cubicBezTo>
                    <a:pt x="68199" y="25400"/>
                    <a:pt x="25400" y="70231"/>
                    <a:pt x="25400" y="127635"/>
                  </a:cubicBezTo>
                  <a:close/>
                </a:path>
              </a:pathLst>
            </a:custGeom>
            <a:solidFill>
              <a:srgbClr val="FFE0CC"/>
            </a:solidFill>
            <a:ln w="12700">
              <a:solidFill>
                <a:schemeClr val="accent6"/>
              </a:solidFill>
            </a:ln>
          </p:spPr>
        </p:sp>
      </p:grpSp>
      <p:sp>
        <p:nvSpPr>
          <p:cNvPr id="21" name="TextBox 21"/>
          <p:cNvSpPr txBox="1"/>
          <p:nvPr/>
        </p:nvSpPr>
        <p:spPr>
          <a:xfrm>
            <a:off x="2958255" y="5339801"/>
            <a:ext cx="2723855" cy="392163"/>
          </a:xfrm>
          <a:prstGeom prst="rect">
            <a:avLst/>
          </a:prstGeom>
        </p:spPr>
        <p:txBody>
          <a:bodyPr lIns="0" tIns="0" rIns="0" bIns="0" rtlCol="0" anchor="t">
            <a:spAutoFit/>
          </a:bodyPr>
          <a:lstStyle/>
          <a:p>
            <a:pPr algn="l">
              <a:lnSpc>
                <a:spcPts val="2750"/>
              </a:lnSpc>
            </a:pPr>
            <a:r>
              <a:rPr lang="en-US" sz="2125">
                <a:solidFill>
                  <a:srgbClr val="67534F"/>
                </a:solidFill>
                <a:latin typeface="Times New Roman" panose="02020603050405020304"/>
                <a:ea typeface="Times New Roman" panose="02020603050405020304"/>
                <a:cs typeface="Times New Roman" panose="02020603050405020304"/>
                <a:sym typeface="Times New Roman" panose="02020603050405020304"/>
              </a:rPr>
              <a:t>CONFIRMED</a:t>
            </a:r>
            <a:endParaRPr lang="en-US" sz="2125">
              <a:solidFill>
                <a:srgbClr val="67534F"/>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22" name="TextBox 22"/>
          <p:cNvSpPr txBox="1"/>
          <p:nvPr/>
        </p:nvSpPr>
        <p:spPr>
          <a:xfrm>
            <a:off x="2958255" y="5883326"/>
            <a:ext cx="5954468" cy="284264"/>
          </a:xfrm>
          <a:prstGeom prst="rect">
            <a:avLst/>
          </a:prstGeom>
        </p:spPr>
        <p:txBody>
          <a:bodyPr lIns="0" tIns="0" rIns="0" bIns="0" rtlCol="0" anchor="t">
            <a:spAutoFit/>
          </a:bodyPr>
          <a:lstStyle/>
          <a:p>
            <a:pPr algn="l">
              <a:lnSpc>
                <a:spcPts val="1935"/>
              </a:lnSpc>
            </a:pPr>
            <a:r>
              <a:rPr lang="en-US" sz="1435">
                <a:solidFill>
                  <a:srgbClr val="67534F"/>
                </a:solidFill>
                <a:latin typeface="Times New Roman" panose="02020603050405020304"/>
                <a:ea typeface="Times New Roman" panose="02020603050405020304"/>
                <a:cs typeface="Times New Roman" panose="02020603050405020304"/>
                <a:sym typeface="Times New Roman" panose="02020603050405020304"/>
              </a:rPr>
              <a:t>Optional payment verification</a:t>
            </a:r>
            <a:endParaRPr lang="en-US" sz="1435">
              <a:solidFill>
                <a:srgbClr val="67534F"/>
              </a:solidFill>
              <a:latin typeface="Times New Roman" panose="02020603050405020304"/>
              <a:ea typeface="Times New Roman" panose="02020603050405020304"/>
              <a:cs typeface="Times New Roman" panose="02020603050405020304"/>
              <a:sym typeface="Times New Roman" panose="02020603050405020304"/>
            </a:endParaRPr>
          </a:p>
        </p:txBody>
      </p:sp>
      <p:grpSp>
        <p:nvGrpSpPr>
          <p:cNvPr id="23" name="Group 23"/>
          <p:cNvGrpSpPr/>
          <p:nvPr/>
        </p:nvGrpSpPr>
        <p:grpSpPr>
          <a:xfrm rot="0">
            <a:off x="2854081" y="6536979"/>
            <a:ext cx="208512" cy="1187653"/>
            <a:chOff x="0" y="0"/>
            <a:chExt cx="278016" cy="1583538"/>
          </a:xfrm>
        </p:grpSpPr>
        <p:sp>
          <p:nvSpPr>
            <p:cNvPr id="24" name="Freeform 24"/>
            <p:cNvSpPr/>
            <p:nvPr/>
          </p:nvSpPr>
          <p:spPr>
            <a:xfrm>
              <a:off x="12700" y="12700"/>
              <a:ext cx="252730" cy="1558163"/>
            </a:xfrm>
            <a:custGeom>
              <a:avLst/>
              <a:gdLst/>
              <a:ahLst/>
              <a:cxnLst/>
              <a:rect l="l" t="t" r="r" b="b"/>
              <a:pathLst>
                <a:path w="252730" h="1558163">
                  <a:moveTo>
                    <a:pt x="0" y="114935"/>
                  </a:moveTo>
                  <a:cubicBezTo>
                    <a:pt x="0" y="51435"/>
                    <a:pt x="47498" y="0"/>
                    <a:pt x="106172" y="0"/>
                  </a:cubicBezTo>
                  <a:lnTo>
                    <a:pt x="146558" y="0"/>
                  </a:lnTo>
                  <a:cubicBezTo>
                    <a:pt x="205105" y="0"/>
                    <a:pt x="252730" y="51435"/>
                    <a:pt x="252730" y="114935"/>
                  </a:cubicBezTo>
                  <a:lnTo>
                    <a:pt x="252730" y="1443228"/>
                  </a:lnTo>
                  <a:cubicBezTo>
                    <a:pt x="252730" y="1506728"/>
                    <a:pt x="205232" y="1558163"/>
                    <a:pt x="146558" y="1558163"/>
                  </a:cubicBezTo>
                  <a:lnTo>
                    <a:pt x="106172" y="1558163"/>
                  </a:lnTo>
                  <a:cubicBezTo>
                    <a:pt x="47625" y="1558163"/>
                    <a:pt x="0" y="1506728"/>
                    <a:pt x="0" y="1443228"/>
                  </a:cubicBezTo>
                  <a:close/>
                </a:path>
              </a:pathLst>
            </a:custGeom>
            <a:solidFill>
              <a:srgbClr val="FFFFF4"/>
            </a:solidFill>
            <a:ln w="12700">
              <a:solidFill>
                <a:schemeClr val="accent6"/>
              </a:solidFill>
            </a:ln>
          </p:spPr>
        </p:sp>
        <p:sp>
          <p:nvSpPr>
            <p:cNvPr id="25" name="Freeform 25"/>
            <p:cNvSpPr/>
            <p:nvPr/>
          </p:nvSpPr>
          <p:spPr>
            <a:xfrm>
              <a:off x="0" y="0"/>
              <a:ext cx="278130" cy="1583563"/>
            </a:xfrm>
            <a:custGeom>
              <a:avLst/>
              <a:gdLst/>
              <a:ahLst/>
              <a:cxnLst/>
              <a:rect l="l" t="t" r="r" b="b"/>
              <a:pathLst>
                <a:path w="278130" h="1583563">
                  <a:moveTo>
                    <a:pt x="0" y="127635"/>
                  </a:moveTo>
                  <a:cubicBezTo>
                    <a:pt x="0" y="58166"/>
                    <a:pt x="52324" y="0"/>
                    <a:pt x="118872" y="0"/>
                  </a:cubicBezTo>
                  <a:lnTo>
                    <a:pt x="159258" y="0"/>
                  </a:lnTo>
                  <a:lnTo>
                    <a:pt x="159258" y="12700"/>
                  </a:lnTo>
                  <a:lnTo>
                    <a:pt x="159258" y="0"/>
                  </a:lnTo>
                  <a:lnTo>
                    <a:pt x="159258" y="12700"/>
                  </a:lnTo>
                  <a:lnTo>
                    <a:pt x="159258" y="0"/>
                  </a:lnTo>
                  <a:cubicBezTo>
                    <a:pt x="225806" y="0"/>
                    <a:pt x="278130" y="58166"/>
                    <a:pt x="278130" y="127635"/>
                  </a:cubicBezTo>
                  <a:lnTo>
                    <a:pt x="278130" y="1455928"/>
                  </a:lnTo>
                  <a:lnTo>
                    <a:pt x="265430" y="1455928"/>
                  </a:lnTo>
                  <a:lnTo>
                    <a:pt x="278130" y="1455928"/>
                  </a:lnTo>
                  <a:cubicBezTo>
                    <a:pt x="278130" y="1525397"/>
                    <a:pt x="225806" y="1583563"/>
                    <a:pt x="159258" y="1583563"/>
                  </a:cubicBezTo>
                  <a:lnTo>
                    <a:pt x="159258" y="1570863"/>
                  </a:lnTo>
                  <a:lnTo>
                    <a:pt x="159258" y="1583563"/>
                  </a:lnTo>
                  <a:lnTo>
                    <a:pt x="118872" y="1583563"/>
                  </a:lnTo>
                  <a:lnTo>
                    <a:pt x="118872" y="1570863"/>
                  </a:lnTo>
                  <a:lnTo>
                    <a:pt x="118872" y="1583563"/>
                  </a:lnTo>
                  <a:cubicBezTo>
                    <a:pt x="52324" y="1583563"/>
                    <a:pt x="0" y="1525397"/>
                    <a:pt x="0" y="1455928"/>
                  </a:cubicBezTo>
                  <a:lnTo>
                    <a:pt x="0" y="127635"/>
                  </a:lnTo>
                  <a:lnTo>
                    <a:pt x="12700" y="127635"/>
                  </a:lnTo>
                  <a:lnTo>
                    <a:pt x="0" y="127635"/>
                  </a:lnTo>
                  <a:moveTo>
                    <a:pt x="25400" y="127635"/>
                  </a:moveTo>
                  <a:lnTo>
                    <a:pt x="25400" y="1455928"/>
                  </a:lnTo>
                  <a:lnTo>
                    <a:pt x="12700" y="1455928"/>
                  </a:lnTo>
                  <a:lnTo>
                    <a:pt x="25400" y="1455928"/>
                  </a:lnTo>
                  <a:cubicBezTo>
                    <a:pt x="25400" y="1513332"/>
                    <a:pt x="68199" y="1558163"/>
                    <a:pt x="118872" y="1558163"/>
                  </a:cubicBezTo>
                  <a:lnTo>
                    <a:pt x="159258" y="1558163"/>
                  </a:lnTo>
                  <a:cubicBezTo>
                    <a:pt x="209931" y="1558163"/>
                    <a:pt x="252730" y="1513332"/>
                    <a:pt x="252730" y="1455928"/>
                  </a:cubicBezTo>
                  <a:lnTo>
                    <a:pt x="252730" y="127635"/>
                  </a:lnTo>
                  <a:lnTo>
                    <a:pt x="265430" y="127635"/>
                  </a:lnTo>
                  <a:lnTo>
                    <a:pt x="252730" y="127635"/>
                  </a:lnTo>
                  <a:cubicBezTo>
                    <a:pt x="252603" y="70231"/>
                    <a:pt x="209804" y="25400"/>
                    <a:pt x="159258" y="25400"/>
                  </a:cubicBezTo>
                  <a:lnTo>
                    <a:pt x="118872" y="25400"/>
                  </a:lnTo>
                  <a:lnTo>
                    <a:pt x="118872" y="12700"/>
                  </a:lnTo>
                  <a:lnTo>
                    <a:pt x="118872" y="25400"/>
                  </a:lnTo>
                  <a:cubicBezTo>
                    <a:pt x="68199" y="25400"/>
                    <a:pt x="25400" y="70231"/>
                    <a:pt x="25400" y="127635"/>
                  </a:cubicBezTo>
                  <a:close/>
                </a:path>
              </a:pathLst>
            </a:custGeom>
            <a:solidFill>
              <a:srgbClr val="FFE0CC"/>
            </a:solidFill>
            <a:ln w="12700">
              <a:solidFill>
                <a:schemeClr val="accent6"/>
              </a:solidFill>
            </a:ln>
          </p:spPr>
        </p:sp>
      </p:grpSp>
      <p:sp>
        <p:nvSpPr>
          <p:cNvPr id="26" name="TextBox 26"/>
          <p:cNvSpPr txBox="1"/>
          <p:nvPr/>
        </p:nvSpPr>
        <p:spPr>
          <a:xfrm>
            <a:off x="3242520" y="6697866"/>
            <a:ext cx="2723855" cy="392163"/>
          </a:xfrm>
          <a:prstGeom prst="rect">
            <a:avLst/>
          </a:prstGeom>
        </p:spPr>
        <p:txBody>
          <a:bodyPr lIns="0" tIns="0" rIns="0" bIns="0" rtlCol="0" anchor="t">
            <a:spAutoFit/>
          </a:bodyPr>
          <a:lstStyle/>
          <a:p>
            <a:pPr algn="l">
              <a:lnSpc>
                <a:spcPts val="2750"/>
              </a:lnSpc>
            </a:pPr>
            <a:r>
              <a:rPr lang="en-US" sz="2125">
                <a:solidFill>
                  <a:srgbClr val="67534F"/>
                </a:solidFill>
                <a:latin typeface="Times New Roman" panose="02020603050405020304"/>
                <a:ea typeface="Times New Roman" panose="02020603050405020304"/>
                <a:cs typeface="Times New Roman" panose="02020603050405020304"/>
                <a:sym typeface="Times New Roman" panose="02020603050405020304"/>
              </a:rPr>
              <a:t>CHECKED_IN</a:t>
            </a:r>
            <a:endParaRPr lang="en-US" sz="2125">
              <a:solidFill>
                <a:srgbClr val="67534F"/>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27" name="TextBox 27"/>
          <p:cNvSpPr txBox="1"/>
          <p:nvPr/>
        </p:nvSpPr>
        <p:spPr>
          <a:xfrm>
            <a:off x="3242520" y="7241381"/>
            <a:ext cx="5670204" cy="284264"/>
          </a:xfrm>
          <a:prstGeom prst="rect">
            <a:avLst/>
          </a:prstGeom>
        </p:spPr>
        <p:txBody>
          <a:bodyPr lIns="0" tIns="0" rIns="0" bIns="0" rtlCol="0" anchor="t">
            <a:spAutoFit/>
          </a:bodyPr>
          <a:lstStyle/>
          <a:p>
            <a:pPr algn="l">
              <a:lnSpc>
                <a:spcPts val="1935"/>
              </a:lnSpc>
            </a:pPr>
            <a:r>
              <a:rPr lang="en-US" sz="1435">
                <a:solidFill>
                  <a:srgbClr val="67534F"/>
                </a:solidFill>
                <a:latin typeface="Times New Roman" panose="02020603050405020304"/>
                <a:ea typeface="Times New Roman" panose="02020603050405020304"/>
                <a:cs typeface="Times New Roman" panose="02020603050405020304"/>
                <a:sym typeface="Times New Roman" panose="02020603050405020304"/>
              </a:rPr>
              <a:t>Guest arrival, room assigned</a:t>
            </a:r>
            <a:endParaRPr lang="en-US" sz="1435">
              <a:solidFill>
                <a:srgbClr val="67534F"/>
              </a:solidFill>
              <a:latin typeface="Times New Roman" panose="02020603050405020304"/>
              <a:ea typeface="Times New Roman" panose="02020603050405020304"/>
              <a:cs typeface="Times New Roman" panose="02020603050405020304"/>
              <a:sym typeface="Times New Roman" panose="02020603050405020304"/>
            </a:endParaRPr>
          </a:p>
        </p:txBody>
      </p:sp>
      <p:grpSp>
        <p:nvGrpSpPr>
          <p:cNvPr id="28" name="Group 28"/>
          <p:cNvGrpSpPr/>
          <p:nvPr/>
        </p:nvGrpSpPr>
        <p:grpSpPr>
          <a:xfrm rot="0">
            <a:off x="3138335" y="7895034"/>
            <a:ext cx="208512" cy="1187653"/>
            <a:chOff x="0" y="0"/>
            <a:chExt cx="278016" cy="1583538"/>
          </a:xfrm>
        </p:grpSpPr>
        <p:sp>
          <p:nvSpPr>
            <p:cNvPr id="29" name="Freeform 29"/>
            <p:cNvSpPr/>
            <p:nvPr/>
          </p:nvSpPr>
          <p:spPr>
            <a:xfrm>
              <a:off x="12700" y="12700"/>
              <a:ext cx="252730" cy="1558163"/>
            </a:xfrm>
            <a:custGeom>
              <a:avLst/>
              <a:gdLst/>
              <a:ahLst/>
              <a:cxnLst/>
              <a:rect l="l" t="t" r="r" b="b"/>
              <a:pathLst>
                <a:path w="252730" h="1558163">
                  <a:moveTo>
                    <a:pt x="0" y="114935"/>
                  </a:moveTo>
                  <a:cubicBezTo>
                    <a:pt x="0" y="51435"/>
                    <a:pt x="47498" y="0"/>
                    <a:pt x="106172" y="0"/>
                  </a:cubicBezTo>
                  <a:lnTo>
                    <a:pt x="146558" y="0"/>
                  </a:lnTo>
                  <a:cubicBezTo>
                    <a:pt x="205105" y="0"/>
                    <a:pt x="252730" y="51435"/>
                    <a:pt x="252730" y="114935"/>
                  </a:cubicBezTo>
                  <a:lnTo>
                    <a:pt x="252730" y="1443228"/>
                  </a:lnTo>
                  <a:cubicBezTo>
                    <a:pt x="252730" y="1506728"/>
                    <a:pt x="205232" y="1558163"/>
                    <a:pt x="146558" y="1558163"/>
                  </a:cubicBezTo>
                  <a:lnTo>
                    <a:pt x="106172" y="1558163"/>
                  </a:lnTo>
                  <a:cubicBezTo>
                    <a:pt x="47625" y="1558163"/>
                    <a:pt x="0" y="1506728"/>
                    <a:pt x="0" y="1443228"/>
                  </a:cubicBezTo>
                  <a:close/>
                </a:path>
              </a:pathLst>
            </a:custGeom>
            <a:solidFill>
              <a:srgbClr val="FFFFF4"/>
            </a:solidFill>
            <a:ln w="12700">
              <a:solidFill>
                <a:schemeClr val="accent6"/>
              </a:solidFill>
            </a:ln>
          </p:spPr>
        </p:sp>
        <p:sp>
          <p:nvSpPr>
            <p:cNvPr id="30" name="Freeform 30"/>
            <p:cNvSpPr/>
            <p:nvPr/>
          </p:nvSpPr>
          <p:spPr>
            <a:xfrm>
              <a:off x="0" y="0"/>
              <a:ext cx="278130" cy="1583563"/>
            </a:xfrm>
            <a:custGeom>
              <a:avLst/>
              <a:gdLst/>
              <a:ahLst/>
              <a:cxnLst/>
              <a:rect l="l" t="t" r="r" b="b"/>
              <a:pathLst>
                <a:path w="278130" h="1583563">
                  <a:moveTo>
                    <a:pt x="0" y="127635"/>
                  </a:moveTo>
                  <a:cubicBezTo>
                    <a:pt x="0" y="58166"/>
                    <a:pt x="52324" y="0"/>
                    <a:pt x="118872" y="0"/>
                  </a:cubicBezTo>
                  <a:lnTo>
                    <a:pt x="159258" y="0"/>
                  </a:lnTo>
                  <a:lnTo>
                    <a:pt x="159258" y="12700"/>
                  </a:lnTo>
                  <a:lnTo>
                    <a:pt x="159258" y="0"/>
                  </a:lnTo>
                  <a:lnTo>
                    <a:pt x="159258" y="12700"/>
                  </a:lnTo>
                  <a:lnTo>
                    <a:pt x="159258" y="0"/>
                  </a:lnTo>
                  <a:cubicBezTo>
                    <a:pt x="225806" y="0"/>
                    <a:pt x="278130" y="58166"/>
                    <a:pt x="278130" y="127635"/>
                  </a:cubicBezTo>
                  <a:lnTo>
                    <a:pt x="278130" y="1455928"/>
                  </a:lnTo>
                  <a:lnTo>
                    <a:pt x="265430" y="1455928"/>
                  </a:lnTo>
                  <a:lnTo>
                    <a:pt x="278130" y="1455928"/>
                  </a:lnTo>
                  <a:cubicBezTo>
                    <a:pt x="278130" y="1525397"/>
                    <a:pt x="225806" y="1583563"/>
                    <a:pt x="159258" y="1583563"/>
                  </a:cubicBezTo>
                  <a:lnTo>
                    <a:pt x="159258" y="1570863"/>
                  </a:lnTo>
                  <a:lnTo>
                    <a:pt x="159258" y="1583563"/>
                  </a:lnTo>
                  <a:lnTo>
                    <a:pt x="118872" y="1583563"/>
                  </a:lnTo>
                  <a:lnTo>
                    <a:pt x="118872" y="1570863"/>
                  </a:lnTo>
                  <a:lnTo>
                    <a:pt x="118872" y="1583563"/>
                  </a:lnTo>
                  <a:cubicBezTo>
                    <a:pt x="52324" y="1583563"/>
                    <a:pt x="0" y="1525397"/>
                    <a:pt x="0" y="1455928"/>
                  </a:cubicBezTo>
                  <a:lnTo>
                    <a:pt x="0" y="127635"/>
                  </a:lnTo>
                  <a:lnTo>
                    <a:pt x="12700" y="127635"/>
                  </a:lnTo>
                  <a:lnTo>
                    <a:pt x="0" y="127635"/>
                  </a:lnTo>
                  <a:moveTo>
                    <a:pt x="25400" y="127635"/>
                  </a:moveTo>
                  <a:lnTo>
                    <a:pt x="25400" y="1455928"/>
                  </a:lnTo>
                  <a:lnTo>
                    <a:pt x="12700" y="1455928"/>
                  </a:lnTo>
                  <a:lnTo>
                    <a:pt x="25400" y="1455928"/>
                  </a:lnTo>
                  <a:cubicBezTo>
                    <a:pt x="25400" y="1513332"/>
                    <a:pt x="68199" y="1558163"/>
                    <a:pt x="118872" y="1558163"/>
                  </a:cubicBezTo>
                  <a:lnTo>
                    <a:pt x="159258" y="1558163"/>
                  </a:lnTo>
                  <a:cubicBezTo>
                    <a:pt x="209931" y="1558163"/>
                    <a:pt x="252730" y="1513332"/>
                    <a:pt x="252730" y="1455928"/>
                  </a:cubicBezTo>
                  <a:lnTo>
                    <a:pt x="252730" y="127635"/>
                  </a:lnTo>
                  <a:lnTo>
                    <a:pt x="265430" y="127635"/>
                  </a:lnTo>
                  <a:lnTo>
                    <a:pt x="252730" y="127635"/>
                  </a:lnTo>
                  <a:cubicBezTo>
                    <a:pt x="252603" y="70231"/>
                    <a:pt x="209804" y="25400"/>
                    <a:pt x="159258" y="25400"/>
                  </a:cubicBezTo>
                  <a:lnTo>
                    <a:pt x="118872" y="25400"/>
                  </a:lnTo>
                  <a:lnTo>
                    <a:pt x="118872" y="12700"/>
                  </a:lnTo>
                  <a:lnTo>
                    <a:pt x="118872" y="25400"/>
                  </a:lnTo>
                  <a:cubicBezTo>
                    <a:pt x="68199" y="25400"/>
                    <a:pt x="25400" y="70231"/>
                    <a:pt x="25400" y="127635"/>
                  </a:cubicBezTo>
                  <a:close/>
                </a:path>
              </a:pathLst>
            </a:custGeom>
            <a:solidFill>
              <a:srgbClr val="FFE0CC"/>
            </a:solidFill>
            <a:ln w="12700">
              <a:solidFill>
                <a:schemeClr val="accent6"/>
              </a:solidFill>
            </a:ln>
          </p:spPr>
        </p:sp>
      </p:grpSp>
      <p:sp>
        <p:nvSpPr>
          <p:cNvPr id="31" name="TextBox 31"/>
          <p:cNvSpPr txBox="1"/>
          <p:nvPr/>
        </p:nvSpPr>
        <p:spPr>
          <a:xfrm>
            <a:off x="3526784" y="8055921"/>
            <a:ext cx="2723855" cy="392163"/>
          </a:xfrm>
          <a:prstGeom prst="rect">
            <a:avLst/>
          </a:prstGeom>
        </p:spPr>
        <p:txBody>
          <a:bodyPr lIns="0" tIns="0" rIns="0" bIns="0" rtlCol="0" anchor="t">
            <a:spAutoFit/>
          </a:bodyPr>
          <a:lstStyle/>
          <a:p>
            <a:pPr algn="l">
              <a:lnSpc>
                <a:spcPts val="2750"/>
              </a:lnSpc>
            </a:pPr>
            <a:r>
              <a:rPr lang="en-US" sz="2125">
                <a:solidFill>
                  <a:srgbClr val="67534F"/>
                </a:solidFill>
                <a:latin typeface="Times New Roman" panose="02020603050405020304"/>
                <a:ea typeface="Times New Roman" panose="02020603050405020304"/>
                <a:cs typeface="Times New Roman" panose="02020603050405020304"/>
                <a:sym typeface="Times New Roman" panose="02020603050405020304"/>
              </a:rPr>
              <a:t>CHECKED_OUT</a:t>
            </a:r>
            <a:endParaRPr lang="en-US" sz="2125">
              <a:solidFill>
                <a:srgbClr val="67534F"/>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32" name="TextBox 32"/>
          <p:cNvSpPr txBox="1"/>
          <p:nvPr/>
        </p:nvSpPr>
        <p:spPr>
          <a:xfrm>
            <a:off x="3526784" y="8599437"/>
            <a:ext cx="5385940" cy="284264"/>
          </a:xfrm>
          <a:prstGeom prst="rect">
            <a:avLst/>
          </a:prstGeom>
        </p:spPr>
        <p:txBody>
          <a:bodyPr lIns="0" tIns="0" rIns="0" bIns="0" rtlCol="0" anchor="t">
            <a:spAutoFit/>
          </a:bodyPr>
          <a:lstStyle/>
          <a:p>
            <a:pPr algn="l">
              <a:lnSpc>
                <a:spcPts val="1935"/>
              </a:lnSpc>
            </a:pPr>
            <a:r>
              <a:rPr lang="en-US" sz="1435">
                <a:solidFill>
                  <a:srgbClr val="67534F"/>
                </a:solidFill>
                <a:latin typeface="Times New Roman" panose="02020603050405020304"/>
                <a:ea typeface="Times New Roman" panose="02020603050405020304"/>
                <a:cs typeface="Times New Roman" panose="02020603050405020304"/>
                <a:sym typeface="Times New Roman" panose="02020603050405020304"/>
              </a:rPr>
              <a:t>Stay complete, room released</a:t>
            </a:r>
            <a:endParaRPr lang="en-US" sz="1435">
              <a:solidFill>
                <a:srgbClr val="67534F"/>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33" name="TextBox 33"/>
          <p:cNvSpPr txBox="1"/>
          <p:nvPr/>
        </p:nvSpPr>
        <p:spPr>
          <a:xfrm>
            <a:off x="9384506" y="2050999"/>
            <a:ext cx="2723855" cy="392163"/>
          </a:xfrm>
          <a:prstGeom prst="rect">
            <a:avLst/>
          </a:prstGeom>
        </p:spPr>
        <p:txBody>
          <a:bodyPr lIns="0" tIns="0" rIns="0" bIns="0" rtlCol="0" anchor="t">
            <a:spAutoFit/>
          </a:bodyPr>
          <a:lstStyle/>
          <a:p>
            <a:pPr algn="l">
              <a:lnSpc>
                <a:spcPts val="2750"/>
              </a:lnSpc>
            </a:pPr>
            <a:r>
              <a:rPr lang="en-US" sz="2125">
                <a:solidFill>
                  <a:srgbClr val="532418"/>
                </a:solidFill>
                <a:latin typeface="Times New Roman" panose="02020603050405020304"/>
                <a:ea typeface="Times New Roman" panose="02020603050405020304"/>
                <a:cs typeface="Times New Roman" panose="02020603050405020304"/>
                <a:sym typeface="Times New Roman" panose="02020603050405020304"/>
              </a:rPr>
              <a:t>Check-In Flow</a:t>
            </a:r>
            <a:endParaRPr lang="en-US" sz="2125">
              <a:solidFill>
                <a:srgbClr val="532418"/>
              </a:solidFill>
              <a:latin typeface="Times New Roman" panose="02020603050405020304"/>
              <a:ea typeface="Times New Roman" panose="02020603050405020304"/>
              <a:cs typeface="Times New Roman" panose="02020603050405020304"/>
              <a:sym typeface="Times New Roman" panose="02020603050405020304"/>
            </a:endParaRPr>
          </a:p>
        </p:txBody>
      </p:sp>
      <p:grpSp>
        <p:nvGrpSpPr>
          <p:cNvPr id="34" name="Group 34"/>
          <p:cNvGrpSpPr/>
          <p:nvPr/>
        </p:nvGrpSpPr>
        <p:grpSpPr>
          <a:xfrm rot="0">
            <a:off x="9384506" y="2732037"/>
            <a:ext cx="94659" cy="94659"/>
            <a:chOff x="0" y="0"/>
            <a:chExt cx="126213" cy="126213"/>
          </a:xfrm>
        </p:grpSpPr>
        <p:sp>
          <p:nvSpPr>
            <p:cNvPr id="35" name="Freeform 35"/>
            <p:cNvSpPr/>
            <p:nvPr/>
          </p:nvSpPr>
          <p:spPr>
            <a:xfrm>
              <a:off x="0" y="0"/>
              <a:ext cx="126238" cy="126238"/>
            </a:xfrm>
            <a:custGeom>
              <a:avLst/>
              <a:gdLst/>
              <a:ahLst/>
              <a:cxnLst/>
              <a:rect l="l" t="t" r="r" b="b"/>
              <a:pathLst>
                <a:path w="126238" h="126238">
                  <a:moveTo>
                    <a:pt x="0" y="63119"/>
                  </a:moveTo>
                  <a:cubicBezTo>
                    <a:pt x="0" y="28194"/>
                    <a:pt x="28194" y="0"/>
                    <a:pt x="63119" y="0"/>
                  </a:cubicBezTo>
                  <a:cubicBezTo>
                    <a:pt x="98044" y="0"/>
                    <a:pt x="126238" y="28194"/>
                    <a:pt x="126238" y="63119"/>
                  </a:cubicBezTo>
                  <a:cubicBezTo>
                    <a:pt x="126238" y="98044"/>
                    <a:pt x="97917" y="126238"/>
                    <a:pt x="63119" y="126238"/>
                  </a:cubicBezTo>
                  <a:cubicBezTo>
                    <a:pt x="28321" y="126238"/>
                    <a:pt x="0" y="97917"/>
                    <a:pt x="0" y="63119"/>
                  </a:cubicBezTo>
                  <a:close/>
                </a:path>
              </a:pathLst>
            </a:custGeom>
            <a:solidFill>
              <a:srgbClr val="FF954F"/>
            </a:solidFill>
            <a:ln w="12700">
              <a:solidFill>
                <a:schemeClr val="bg1"/>
              </a:solidFill>
            </a:ln>
          </p:spPr>
        </p:sp>
      </p:grpSp>
      <p:sp>
        <p:nvSpPr>
          <p:cNvPr id="36" name="TextBox 36"/>
          <p:cNvSpPr txBox="1"/>
          <p:nvPr/>
        </p:nvSpPr>
        <p:spPr>
          <a:xfrm>
            <a:off x="9668618" y="2618184"/>
            <a:ext cx="6333382" cy="284264"/>
          </a:xfrm>
          <a:prstGeom prst="rect">
            <a:avLst/>
          </a:prstGeom>
        </p:spPr>
        <p:txBody>
          <a:bodyPr lIns="0" tIns="0" rIns="0" bIns="0" rtlCol="0" anchor="t">
            <a:spAutoFit/>
          </a:bodyPr>
          <a:lstStyle/>
          <a:p>
            <a:pPr algn="l">
              <a:lnSpc>
                <a:spcPts val="1935"/>
              </a:lnSpc>
            </a:pPr>
            <a:r>
              <a:rPr lang="en-US" sz="1435">
                <a:solidFill>
                  <a:srgbClr val="67534F"/>
                </a:solidFill>
                <a:latin typeface="Times New Roman" panose="02020603050405020304"/>
                <a:ea typeface="Times New Roman" panose="02020603050405020304"/>
                <a:cs typeface="Times New Roman" panose="02020603050405020304"/>
                <a:sym typeface="Times New Roman" panose="02020603050405020304"/>
              </a:rPr>
              <a:t>Receptionist provides booking reference</a:t>
            </a:r>
            <a:endParaRPr lang="en-US" sz="1435">
              <a:solidFill>
                <a:srgbClr val="67534F"/>
              </a:solidFill>
              <a:latin typeface="Times New Roman" panose="02020603050405020304"/>
              <a:ea typeface="Times New Roman" panose="02020603050405020304"/>
              <a:cs typeface="Times New Roman" panose="02020603050405020304"/>
              <a:sym typeface="Times New Roman" panose="02020603050405020304"/>
            </a:endParaRPr>
          </a:p>
        </p:txBody>
      </p:sp>
      <p:grpSp>
        <p:nvGrpSpPr>
          <p:cNvPr id="37" name="Group 37"/>
          <p:cNvGrpSpPr/>
          <p:nvPr/>
        </p:nvGrpSpPr>
        <p:grpSpPr>
          <a:xfrm rot="0">
            <a:off x="9384506" y="3357115"/>
            <a:ext cx="94659" cy="94659"/>
            <a:chOff x="0" y="0"/>
            <a:chExt cx="126213" cy="126213"/>
          </a:xfrm>
        </p:grpSpPr>
        <p:sp>
          <p:nvSpPr>
            <p:cNvPr id="38" name="Freeform 38"/>
            <p:cNvSpPr/>
            <p:nvPr/>
          </p:nvSpPr>
          <p:spPr>
            <a:xfrm>
              <a:off x="0" y="0"/>
              <a:ext cx="126238" cy="126238"/>
            </a:xfrm>
            <a:custGeom>
              <a:avLst/>
              <a:gdLst/>
              <a:ahLst/>
              <a:cxnLst/>
              <a:rect l="l" t="t" r="r" b="b"/>
              <a:pathLst>
                <a:path w="126238" h="126238">
                  <a:moveTo>
                    <a:pt x="0" y="63119"/>
                  </a:moveTo>
                  <a:cubicBezTo>
                    <a:pt x="0" y="28194"/>
                    <a:pt x="28194" y="0"/>
                    <a:pt x="63119" y="0"/>
                  </a:cubicBezTo>
                  <a:cubicBezTo>
                    <a:pt x="98044" y="0"/>
                    <a:pt x="126238" y="28194"/>
                    <a:pt x="126238" y="63119"/>
                  </a:cubicBezTo>
                  <a:cubicBezTo>
                    <a:pt x="126238" y="98044"/>
                    <a:pt x="97917" y="126238"/>
                    <a:pt x="63119" y="126238"/>
                  </a:cubicBezTo>
                  <a:cubicBezTo>
                    <a:pt x="28321" y="126238"/>
                    <a:pt x="0" y="97917"/>
                    <a:pt x="0" y="63119"/>
                  </a:cubicBezTo>
                  <a:close/>
                </a:path>
              </a:pathLst>
            </a:custGeom>
            <a:solidFill>
              <a:srgbClr val="FF954F"/>
            </a:solidFill>
            <a:ln w="12700">
              <a:solidFill>
                <a:schemeClr val="bg1"/>
              </a:solidFill>
            </a:ln>
          </p:spPr>
        </p:sp>
      </p:grpSp>
      <p:sp>
        <p:nvSpPr>
          <p:cNvPr id="39" name="TextBox 39"/>
          <p:cNvSpPr txBox="1"/>
          <p:nvPr/>
        </p:nvSpPr>
        <p:spPr>
          <a:xfrm>
            <a:off x="9668618" y="3243262"/>
            <a:ext cx="6333382" cy="284264"/>
          </a:xfrm>
          <a:prstGeom prst="rect">
            <a:avLst/>
          </a:prstGeom>
        </p:spPr>
        <p:txBody>
          <a:bodyPr lIns="0" tIns="0" rIns="0" bIns="0" rtlCol="0" anchor="t">
            <a:spAutoFit/>
          </a:bodyPr>
          <a:lstStyle/>
          <a:p>
            <a:pPr algn="l">
              <a:lnSpc>
                <a:spcPts val="1935"/>
              </a:lnSpc>
            </a:pPr>
            <a:r>
              <a:rPr lang="en-US" sz="1435">
                <a:solidFill>
                  <a:srgbClr val="67534F"/>
                </a:solidFill>
                <a:latin typeface="Times New Roman" panose="02020603050405020304"/>
                <a:ea typeface="Times New Roman" panose="02020603050405020304"/>
                <a:cs typeface="Times New Roman" panose="02020603050405020304"/>
                <a:sym typeface="Times New Roman" panose="02020603050405020304"/>
              </a:rPr>
              <a:t>Booking Service validates booking status</a:t>
            </a:r>
            <a:endParaRPr lang="en-US" sz="1435">
              <a:solidFill>
                <a:srgbClr val="67534F"/>
              </a:solidFill>
              <a:latin typeface="Times New Roman" panose="02020603050405020304"/>
              <a:ea typeface="Times New Roman" panose="02020603050405020304"/>
              <a:cs typeface="Times New Roman" panose="02020603050405020304"/>
              <a:sym typeface="Times New Roman" panose="02020603050405020304"/>
            </a:endParaRPr>
          </a:p>
        </p:txBody>
      </p:sp>
      <p:grpSp>
        <p:nvGrpSpPr>
          <p:cNvPr id="40" name="Group 40"/>
          <p:cNvGrpSpPr/>
          <p:nvPr/>
        </p:nvGrpSpPr>
        <p:grpSpPr>
          <a:xfrm rot="0">
            <a:off x="9384506" y="3982193"/>
            <a:ext cx="94659" cy="94659"/>
            <a:chOff x="0" y="0"/>
            <a:chExt cx="126213" cy="126213"/>
          </a:xfrm>
        </p:grpSpPr>
        <p:sp>
          <p:nvSpPr>
            <p:cNvPr id="41" name="Freeform 41"/>
            <p:cNvSpPr/>
            <p:nvPr/>
          </p:nvSpPr>
          <p:spPr>
            <a:xfrm>
              <a:off x="0" y="0"/>
              <a:ext cx="126238" cy="126238"/>
            </a:xfrm>
            <a:custGeom>
              <a:avLst/>
              <a:gdLst/>
              <a:ahLst/>
              <a:cxnLst/>
              <a:rect l="l" t="t" r="r" b="b"/>
              <a:pathLst>
                <a:path w="126238" h="126238">
                  <a:moveTo>
                    <a:pt x="0" y="63119"/>
                  </a:moveTo>
                  <a:cubicBezTo>
                    <a:pt x="0" y="28194"/>
                    <a:pt x="28194" y="0"/>
                    <a:pt x="63119" y="0"/>
                  </a:cubicBezTo>
                  <a:cubicBezTo>
                    <a:pt x="98044" y="0"/>
                    <a:pt x="126238" y="28194"/>
                    <a:pt x="126238" y="63119"/>
                  </a:cubicBezTo>
                  <a:cubicBezTo>
                    <a:pt x="126238" y="98044"/>
                    <a:pt x="97917" y="126238"/>
                    <a:pt x="63119" y="126238"/>
                  </a:cubicBezTo>
                  <a:cubicBezTo>
                    <a:pt x="28321" y="126238"/>
                    <a:pt x="0" y="97917"/>
                    <a:pt x="0" y="63119"/>
                  </a:cubicBezTo>
                  <a:close/>
                </a:path>
              </a:pathLst>
            </a:custGeom>
            <a:solidFill>
              <a:srgbClr val="FF954F"/>
            </a:solidFill>
            <a:ln w="12700">
              <a:solidFill>
                <a:schemeClr val="bg1"/>
              </a:solidFill>
            </a:ln>
          </p:spPr>
        </p:sp>
      </p:grpSp>
      <p:sp>
        <p:nvSpPr>
          <p:cNvPr id="42" name="TextBox 42"/>
          <p:cNvSpPr txBox="1"/>
          <p:nvPr/>
        </p:nvSpPr>
        <p:spPr>
          <a:xfrm>
            <a:off x="9668618" y="3868341"/>
            <a:ext cx="6333382" cy="284264"/>
          </a:xfrm>
          <a:prstGeom prst="rect">
            <a:avLst/>
          </a:prstGeom>
        </p:spPr>
        <p:txBody>
          <a:bodyPr lIns="0" tIns="0" rIns="0" bIns="0" rtlCol="0" anchor="t">
            <a:spAutoFit/>
          </a:bodyPr>
          <a:lstStyle/>
          <a:p>
            <a:pPr algn="l">
              <a:lnSpc>
                <a:spcPts val="1935"/>
              </a:lnSpc>
            </a:pPr>
            <a:r>
              <a:rPr lang="en-US" sz="1435">
                <a:solidFill>
                  <a:srgbClr val="67534F"/>
                </a:solidFill>
                <a:latin typeface="Times New Roman" panose="02020603050405020304"/>
                <a:ea typeface="Times New Roman" panose="02020603050405020304"/>
                <a:cs typeface="Times New Roman" panose="02020603050405020304"/>
                <a:sym typeface="Times New Roman" panose="02020603050405020304"/>
              </a:rPr>
              <a:t>Booking Service calls Hotel Service to allocate physical room</a:t>
            </a:r>
            <a:endParaRPr lang="en-US" sz="1435">
              <a:solidFill>
                <a:srgbClr val="67534F"/>
              </a:solidFill>
              <a:latin typeface="Times New Roman" panose="02020603050405020304"/>
              <a:ea typeface="Times New Roman" panose="02020603050405020304"/>
              <a:cs typeface="Times New Roman" panose="02020603050405020304"/>
              <a:sym typeface="Times New Roman" panose="02020603050405020304"/>
            </a:endParaRPr>
          </a:p>
        </p:txBody>
      </p:sp>
      <p:grpSp>
        <p:nvGrpSpPr>
          <p:cNvPr id="43" name="Group 43"/>
          <p:cNvGrpSpPr/>
          <p:nvPr/>
        </p:nvGrpSpPr>
        <p:grpSpPr>
          <a:xfrm rot="0">
            <a:off x="9384506" y="4607271"/>
            <a:ext cx="94659" cy="94659"/>
            <a:chOff x="0" y="0"/>
            <a:chExt cx="126213" cy="126213"/>
          </a:xfrm>
        </p:grpSpPr>
        <p:sp>
          <p:nvSpPr>
            <p:cNvPr id="44" name="Freeform 44"/>
            <p:cNvSpPr/>
            <p:nvPr/>
          </p:nvSpPr>
          <p:spPr>
            <a:xfrm>
              <a:off x="0" y="0"/>
              <a:ext cx="126238" cy="126238"/>
            </a:xfrm>
            <a:custGeom>
              <a:avLst/>
              <a:gdLst/>
              <a:ahLst/>
              <a:cxnLst/>
              <a:rect l="l" t="t" r="r" b="b"/>
              <a:pathLst>
                <a:path w="126238" h="126238">
                  <a:moveTo>
                    <a:pt x="0" y="63119"/>
                  </a:moveTo>
                  <a:cubicBezTo>
                    <a:pt x="0" y="28194"/>
                    <a:pt x="28194" y="0"/>
                    <a:pt x="63119" y="0"/>
                  </a:cubicBezTo>
                  <a:cubicBezTo>
                    <a:pt x="98044" y="0"/>
                    <a:pt x="126238" y="28194"/>
                    <a:pt x="126238" y="63119"/>
                  </a:cubicBezTo>
                  <a:cubicBezTo>
                    <a:pt x="126238" y="98044"/>
                    <a:pt x="97917" y="126238"/>
                    <a:pt x="63119" y="126238"/>
                  </a:cubicBezTo>
                  <a:cubicBezTo>
                    <a:pt x="28321" y="126238"/>
                    <a:pt x="0" y="97917"/>
                    <a:pt x="0" y="63119"/>
                  </a:cubicBezTo>
                  <a:close/>
                </a:path>
              </a:pathLst>
            </a:custGeom>
            <a:solidFill>
              <a:srgbClr val="FF954F"/>
            </a:solidFill>
            <a:ln w="12700">
              <a:solidFill>
                <a:schemeClr val="bg1"/>
              </a:solidFill>
            </a:ln>
          </p:spPr>
        </p:sp>
      </p:grpSp>
      <p:sp>
        <p:nvSpPr>
          <p:cNvPr id="45" name="TextBox 45"/>
          <p:cNvSpPr txBox="1"/>
          <p:nvPr/>
        </p:nvSpPr>
        <p:spPr>
          <a:xfrm>
            <a:off x="9668618" y="4493419"/>
            <a:ext cx="6333382" cy="284264"/>
          </a:xfrm>
          <a:prstGeom prst="rect">
            <a:avLst/>
          </a:prstGeom>
        </p:spPr>
        <p:txBody>
          <a:bodyPr lIns="0" tIns="0" rIns="0" bIns="0" rtlCol="0" anchor="t">
            <a:spAutoFit/>
          </a:bodyPr>
          <a:lstStyle/>
          <a:p>
            <a:pPr algn="l">
              <a:lnSpc>
                <a:spcPts val="1935"/>
              </a:lnSpc>
            </a:pPr>
            <a:r>
              <a:rPr lang="en-US" sz="1435">
                <a:solidFill>
                  <a:srgbClr val="67534F"/>
                </a:solidFill>
                <a:latin typeface="Times New Roman" panose="02020603050405020304"/>
                <a:ea typeface="Times New Roman" panose="02020603050405020304"/>
                <a:cs typeface="Times New Roman" panose="02020603050405020304"/>
                <a:sym typeface="Times New Roman" panose="02020603050405020304"/>
              </a:rPr>
              <a:t>Hotel Service marks room as OCCUPIED</a:t>
            </a:r>
            <a:endParaRPr lang="en-US" sz="1435">
              <a:solidFill>
                <a:srgbClr val="67534F"/>
              </a:solidFill>
              <a:latin typeface="Times New Roman" panose="02020603050405020304"/>
              <a:ea typeface="Times New Roman" panose="02020603050405020304"/>
              <a:cs typeface="Times New Roman" panose="02020603050405020304"/>
              <a:sym typeface="Times New Roman" panose="02020603050405020304"/>
            </a:endParaRPr>
          </a:p>
        </p:txBody>
      </p:sp>
      <p:grpSp>
        <p:nvGrpSpPr>
          <p:cNvPr id="46" name="Group 46"/>
          <p:cNvGrpSpPr/>
          <p:nvPr/>
        </p:nvGrpSpPr>
        <p:grpSpPr>
          <a:xfrm rot="0">
            <a:off x="9384506" y="5232349"/>
            <a:ext cx="94659" cy="94659"/>
            <a:chOff x="0" y="0"/>
            <a:chExt cx="126213" cy="126213"/>
          </a:xfrm>
        </p:grpSpPr>
        <p:sp>
          <p:nvSpPr>
            <p:cNvPr id="47" name="Freeform 47"/>
            <p:cNvSpPr/>
            <p:nvPr/>
          </p:nvSpPr>
          <p:spPr>
            <a:xfrm>
              <a:off x="0" y="0"/>
              <a:ext cx="126238" cy="126238"/>
            </a:xfrm>
            <a:custGeom>
              <a:avLst/>
              <a:gdLst/>
              <a:ahLst/>
              <a:cxnLst/>
              <a:rect l="l" t="t" r="r" b="b"/>
              <a:pathLst>
                <a:path w="126238" h="126238">
                  <a:moveTo>
                    <a:pt x="0" y="63119"/>
                  </a:moveTo>
                  <a:cubicBezTo>
                    <a:pt x="0" y="28194"/>
                    <a:pt x="28194" y="0"/>
                    <a:pt x="63119" y="0"/>
                  </a:cubicBezTo>
                  <a:cubicBezTo>
                    <a:pt x="98044" y="0"/>
                    <a:pt x="126238" y="28194"/>
                    <a:pt x="126238" y="63119"/>
                  </a:cubicBezTo>
                  <a:cubicBezTo>
                    <a:pt x="126238" y="98044"/>
                    <a:pt x="97917" y="126238"/>
                    <a:pt x="63119" y="126238"/>
                  </a:cubicBezTo>
                  <a:cubicBezTo>
                    <a:pt x="28321" y="126238"/>
                    <a:pt x="0" y="97917"/>
                    <a:pt x="0" y="63119"/>
                  </a:cubicBezTo>
                  <a:close/>
                </a:path>
              </a:pathLst>
            </a:custGeom>
            <a:solidFill>
              <a:srgbClr val="FF954F"/>
            </a:solidFill>
            <a:ln w="12700">
              <a:solidFill>
                <a:schemeClr val="bg1"/>
              </a:solidFill>
            </a:ln>
          </p:spPr>
        </p:sp>
      </p:grpSp>
      <p:sp>
        <p:nvSpPr>
          <p:cNvPr id="48" name="TextBox 48"/>
          <p:cNvSpPr txBox="1"/>
          <p:nvPr/>
        </p:nvSpPr>
        <p:spPr>
          <a:xfrm>
            <a:off x="9668618" y="5118497"/>
            <a:ext cx="6333382" cy="284264"/>
          </a:xfrm>
          <a:prstGeom prst="rect">
            <a:avLst/>
          </a:prstGeom>
        </p:spPr>
        <p:txBody>
          <a:bodyPr lIns="0" tIns="0" rIns="0" bIns="0" rtlCol="0" anchor="t">
            <a:spAutoFit/>
          </a:bodyPr>
          <a:lstStyle/>
          <a:p>
            <a:pPr algn="l">
              <a:lnSpc>
                <a:spcPts val="1935"/>
              </a:lnSpc>
            </a:pPr>
            <a:r>
              <a:rPr lang="en-US" sz="1435">
                <a:solidFill>
                  <a:srgbClr val="67534F"/>
                </a:solidFill>
                <a:latin typeface="Times New Roman" panose="02020603050405020304"/>
                <a:ea typeface="Times New Roman" panose="02020603050405020304"/>
                <a:cs typeface="Times New Roman" panose="02020603050405020304"/>
                <a:sym typeface="Times New Roman" panose="02020603050405020304"/>
              </a:rPr>
              <a:t>Booking status updated to CHECKED_IN</a:t>
            </a:r>
            <a:endParaRPr lang="en-US" sz="1435">
              <a:solidFill>
                <a:srgbClr val="67534F"/>
              </a:solidFill>
              <a:latin typeface="Times New Roman" panose="02020603050405020304"/>
              <a:ea typeface="Times New Roman" panose="02020603050405020304"/>
              <a:cs typeface="Times New Roman" panose="02020603050405020304"/>
              <a:sym typeface="Times New Roman" panose="02020603050405020304"/>
            </a:endParaRPr>
          </a:p>
        </p:txBody>
      </p:sp>
      <p:grpSp>
        <p:nvGrpSpPr>
          <p:cNvPr id="49" name="Group 49"/>
          <p:cNvGrpSpPr/>
          <p:nvPr/>
        </p:nvGrpSpPr>
        <p:grpSpPr>
          <a:xfrm rot="0">
            <a:off x="9384506" y="5857427"/>
            <a:ext cx="94659" cy="94659"/>
            <a:chOff x="0" y="0"/>
            <a:chExt cx="126213" cy="126213"/>
          </a:xfrm>
        </p:grpSpPr>
        <p:sp>
          <p:nvSpPr>
            <p:cNvPr id="50" name="Freeform 50"/>
            <p:cNvSpPr/>
            <p:nvPr/>
          </p:nvSpPr>
          <p:spPr>
            <a:xfrm>
              <a:off x="0" y="0"/>
              <a:ext cx="126238" cy="126238"/>
            </a:xfrm>
            <a:custGeom>
              <a:avLst/>
              <a:gdLst/>
              <a:ahLst/>
              <a:cxnLst/>
              <a:rect l="l" t="t" r="r" b="b"/>
              <a:pathLst>
                <a:path w="126238" h="126238">
                  <a:moveTo>
                    <a:pt x="0" y="63119"/>
                  </a:moveTo>
                  <a:cubicBezTo>
                    <a:pt x="0" y="28194"/>
                    <a:pt x="28194" y="0"/>
                    <a:pt x="63119" y="0"/>
                  </a:cubicBezTo>
                  <a:cubicBezTo>
                    <a:pt x="98044" y="0"/>
                    <a:pt x="126238" y="28194"/>
                    <a:pt x="126238" y="63119"/>
                  </a:cubicBezTo>
                  <a:cubicBezTo>
                    <a:pt x="126238" y="98044"/>
                    <a:pt x="97917" y="126238"/>
                    <a:pt x="63119" y="126238"/>
                  </a:cubicBezTo>
                  <a:cubicBezTo>
                    <a:pt x="28321" y="126238"/>
                    <a:pt x="0" y="97917"/>
                    <a:pt x="0" y="63119"/>
                  </a:cubicBezTo>
                  <a:close/>
                </a:path>
              </a:pathLst>
            </a:custGeom>
            <a:solidFill>
              <a:srgbClr val="FF954F"/>
            </a:solidFill>
            <a:ln w="12700">
              <a:solidFill>
                <a:schemeClr val="bg1"/>
              </a:solidFill>
            </a:ln>
          </p:spPr>
        </p:sp>
      </p:grpSp>
      <p:sp>
        <p:nvSpPr>
          <p:cNvPr id="51" name="TextBox 51"/>
          <p:cNvSpPr txBox="1"/>
          <p:nvPr/>
        </p:nvSpPr>
        <p:spPr>
          <a:xfrm>
            <a:off x="9668618" y="5743575"/>
            <a:ext cx="6333382" cy="284264"/>
          </a:xfrm>
          <a:prstGeom prst="rect">
            <a:avLst/>
          </a:prstGeom>
        </p:spPr>
        <p:txBody>
          <a:bodyPr lIns="0" tIns="0" rIns="0" bIns="0" rtlCol="0" anchor="t">
            <a:spAutoFit/>
          </a:bodyPr>
          <a:lstStyle/>
          <a:p>
            <a:pPr algn="l">
              <a:lnSpc>
                <a:spcPts val="1935"/>
              </a:lnSpc>
            </a:pPr>
            <a:r>
              <a:rPr lang="en-US" sz="1435">
                <a:solidFill>
                  <a:srgbClr val="67534F"/>
                </a:solidFill>
                <a:latin typeface="Times New Roman" panose="02020603050405020304"/>
                <a:ea typeface="Times New Roman" panose="02020603050405020304"/>
                <a:cs typeface="Times New Roman" panose="02020603050405020304"/>
                <a:sym typeface="Times New Roman" panose="02020603050405020304"/>
              </a:rPr>
              <a:t>Redis availability adjusted if needed</a:t>
            </a:r>
            <a:endParaRPr lang="en-US" sz="1435">
              <a:solidFill>
                <a:srgbClr val="67534F"/>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52" name="TextBox 52"/>
          <p:cNvSpPr txBox="1"/>
          <p:nvPr/>
        </p:nvSpPr>
        <p:spPr>
          <a:xfrm>
            <a:off x="9384506" y="6202861"/>
            <a:ext cx="2723855" cy="392163"/>
          </a:xfrm>
          <a:prstGeom prst="rect">
            <a:avLst/>
          </a:prstGeom>
        </p:spPr>
        <p:txBody>
          <a:bodyPr lIns="0" tIns="0" rIns="0" bIns="0" rtlCol="0" anchor="t">
            <a:spAutoFit/>
          </a:bodyPr>
          <a:lstStyle/>
          <a:p>
            <a:pPr algn="l">
              <a:lnSpc>
                <a:spcPts val="2750"/>
              </a:lnSpc>
            </a:pPr>
            <a:r>
              <a:rPr lang="en-US" sz="2125">
                <a:solidFill>
                  <a:srgbClr val="532418"/>
                </a:solidFill>
                <a:latin typeface="Times New Roman" panose="02020603050405020304"/>
                <a:ea typeface="Times New Roman" panose="02020603050405020304"/>
                <a:cs typeface="Times New Roman" panose="02020603050405020304"/>
                <a:sym typeface="Times New Roman" panose="02020603050405020304"/>
              </a:rPr>
              <a:t>Check-Out Flow</a:t>
            </a:r>
            <a:endParaRPr lang="en-US" sz="2125">
              <a:solidFill>
                <a:srgbClr val="532418"/>
              </a:solidFill>
              <a:latin typeface="Times New Roman" panose="02020603050405020304"/>
              <a:ea typeface="Times New Roman" panose="02020603050405020304"/>
              <a:cs typeface="Times New Roman" panose="02020603050405020304"/>
              <a:sym typeface="Times New Roman" panose="02020603050405020304"/>
            </a:endParaRPr>
          </a:p>
        </p:txBody>
      </p:sp>
      <p:grpSp>
        <p:nvGrpSpPr>
          <p:cNvPr id="53" name="Group 53"/>
          <p:cNvGrpSpPr/>
          <p:nvPr/>
        </p:nvGrpSpPr>
        <p:grpSpPr>
          <a:xfrm rot="0">
            <a:off x="9384506" y="6883898"/>
            <a:ext cx="94659" cy="94659"/>
            <a:chOff x="0" y="0"/>
            <a:chExt cx="126213" cy="126213"/>
          </a:xfrm>
        </p:grpSpPr>
        <p:sp>
          <p:nvSpPr>
            <p:cNvPr id="54" name="Freeform 54"/>
            <p:cNvSpPr/>
            <p:nvPr/>
          </p:nvSpPr>
          <p:spPr>
            <a:xfrm>
              <a:off x="0" y="0"/>
              <a:ext cx="126238" cy="126238"/>
            </a:xfrm>
            <a:custGeom>
              <a:avLst/>
              <a:gdLst/>
              <a:ahLst/>
              <a:cxnLst/>
              <a:rect l="l" t="t" r="r" b="b"/>
              <a:pathLst>
                <a:path w="126238" h="126238">
                  <a:moveTo>
                    <a:pt x="0" y="63119"/>
                  </a:moveTo>
                  <a:cubicBezTo>
                    <a:pt x="0" y="28194"/>
                    <a:pt x="28194" y="0"/>
                    <a:pt x="63119" y="0"/>
                  </a:cubicBezTo>
                  <a:cubicBezTo>
                    <a:pt x="98044" y="0"/>
                    <a:pt x="126238" y="28194"/>
                    <a:pt x="126238" y="63119"/>
                  </a:cubicBezTo>
                  <a:cubicBezTo>
                    <a:pt x="126238" y="98044"/>
                    <a:pt x="97917" y="126238"/>
                    <a:pt x="63119" y="126238"/>
                  </a:cubicBezTo>
                  <a:cubicBezTo>
                    <a:pt x="28321" y="126238"/>
                    <a:pt x="0" y="97917"/>
                    <a:pt x="0" y="63119"/>
                  </a:cubicBezTo>
                  <a:close/>
                </a:path>
              </a:pathLst>
            </a:custGeom>
            <a:solidFill>
              <a:srgbClr val="FF954F"/>
            </a:solidFill>
            <a:ln w="12700">
              <a:solidFill>
                <a:schemeClr val="bg1"/>
              </a:solidFill>
            </a:ln>
          </p:spPr>
        </p:sp>
      </p:grpSp>
      <p:sp>
        <p:nvSpPr>
          <p:cNvPr id="55" name="TextBox 55"/>
          <p:cNvSpPr txBox="1"/>
          <p:nvPr/>
        </p:nvSpPr>
        <p:spPr>
          <a:xfrm>
            <a:off x="9668618" y="6770046"/>
            <a:ext cx="6333382" cy="284264"/>
          </a:xfrm>
          <a:prstGeom prst="rect">
            <a:avLst/>
          </a:prstGeom>
        </p:spPr>
        <p:txBody>
          <a:bodyPr lIns="0" tIns="0" rIns="0" bIns="0" rtlCol="0" anchor="t">
            <a:spAutoFit/>
          </a:bodyPr>
          <a:lstStyle/>
          <a:p>
            <a:pPr algn="l">
              <a:lnSpc>
                <a:spcPts val="1935"/>
              </a:lnSpc>
            </a:pPr>
            <a:r>
              <a:rPr lang="en-US" sz="1435">
                <a:solidFill>
                  <a:srgbClr val="67534F"/>
                </a:solidFill>
                <a:latin typeface="Times New Roman" panose="02020603050405020304"/>
                <a:ea typeface="Times New Roman" panose="02020603050405020304"/>
                <a:cs typeface="Times New Roman" panose="02020603050405020304"/>
                <a:sym typeface="Times New Roman" panose="02020603050405020304"/>
              </a:rPr>
              <a:t>Booking Service calculates total stay duration</a:t>
            </a:r>
            <a:endParaRPr lang="en-US" sz="1435">
              <a:solidFill>
                <a:srgbClr val="67534F"/>
              </a:solidFill>
              <a:latin typeface="Times New Roman" panose="02020603050405020304"/>
              <a:ea typeface="Times New Roman" panose="02020603050405020304"/>
              <a:cs typeface="Times New Roman" panose="02020603050405020304"/>
              <a:sym typeface="Times New Roman" panose="02020603050405020304"/>
            </a:endParaRPr>
          </a:p>
        </p:txBody>
      </p:sp>
      <p:grpSp>
        <p:nvGrpSpPr>
          <p:cNvPr id="56" name="Group 56"/>
          <p:cNvGrpSpPr/>
          <p:nvPr/>
        </p:nvGrpSpPr>
        <p:grpSpPr>
          <a:xfrm rot="0">
            <a:off x="9384506" y="7508977"/>
            <a:ext cx="94659" cy="94659"/>
            <a:chOff x="0" y="0"/>
            <a:chExt cx="126213" cy="126213"/>
          </a:xfrm>
        </p:grpSpPr>
        <p:sp>
          <p:nvSpPr>
            <p:cNvPr id="57" name="Freeform 57"/>
            <p:cNvSpPr/>
            <p:nvPr/>
          </p:nvSpPr>
          <p:spPr>
            <a:xfrm>
              <a:off x="0" y="0"/>
              <a:ext cx="126238" cy="126238"/>
            </a:xfrm>
            <a:custGeom>
              <a:avLst/>
              <a:gdLst/>
              <a:ahLst/>
              <a:cxnLst/>
              <a:rect l="l" t="t" r="r" b="b"/>
              <a:pathLst>
                <a:path w="126238" h="126238">
                  <a:moveTo>
                    <a:pt x="0" y="63119"/>
                  </a:moveTo>
                  <a:cubicBezTo>
                    <a:pt x="0" y="28194"/>
                    <a:pt x="28194" y="0"/>
                    <a:pt x="63119" y="0"/>
                  </a:cubicBezTo>
                  <a:cubicBezTo>
                    <a:pt x="98044" y="0"/>
                    <a:pt x="126238" y="28194"/>
                    <a:pt x="126238" y="63119"/>
                  </a:cubicBezTo>
                  <a:cubicBezTo>
                    <a:pt x="126238" y="98044"/>
                    <a:pt x="97917" y="126238"/>
                    <a:pt x="63119" y="126238"/>
                  </a:cubicBezTo>
                  <a:cubicBezTo>
                    <a:pt x="28321" y="126238"/>
                    <a:pt x="0" y="97917"/>
                    <a:pt x="0" y="63119"/>
                  </a:cubicBezTo>
                  <a:close/>
                </a:path>
              </a:pathLst>
            </a:custGeom>
            <a:solidFill>
              <a:srgbClr val="FF954F"/>
            </a:solidFill>
            <a:ln w="12700">
              <a:solidFill>
                <a:schemeClr val="bg1"/>
              </a:solidFill>
            </a:ln>
          </p:spPr>
        </p:sp>
      </p:grpSp>
      <p:sp>
        <p:nvSpPr>
          <p:cNvPr id="58" name="TextBox 58"/>
          <p:cNvSpPr txBox="1"/>
          <p:nvPr/>
        </p:nvSpPr>
        <p:spPr>
          <a:xfrm>
            <a:off x="9668618" y="7395124"/>
            <a:ext cx="6333382" cy="284264"/>
          </a:xfrm>
          <a:prstGeom prst="rect">
            <a:avLst/>
          </a:prstGeom>
        </p:spPr>
        <p:txBody>
          <a:bodyPr lIns="0" tIns="0" rIns="0" bIns="0" rtlCol="0" anchor="t">
            <a:spAutoFit/>
          </a:bodyPr>
          <a:lstStyle/>
          <a:p>
            <a:pPr algn="l">
              <a:lnSpc>
                <a:spcPts val="1935"/>
              </a:lnSpc>
            </a:pPr>
            <a:r>
              <a:rPr lang="en-US" sz="1435">
                <a:solidFill>
                  <a:srgbClr val="67534F"/>
                </a:solidFill>
                <a:latin typeface="Times New Roman" panose="02020603050405020304"/>
                <a:ea typeface="Times New Roman" panose="02020603050405020304"/>
                <a:cs typeface="Times New Roman" panose="02020603050405020304"/>
                <a:sym typeface="Times New Roman" panose="02020603050405020304"/>
              </a:rPr>
              <a:t>Final bill computed based on duration and rate</a:t>
            </a:r>
            <a:endParaRPr lang="en-US" sz="1435">
              <a:solidFill>
                <a:srgbClr val="67534F"/>
              </a:solidFill>
              <a:latin typeface="Times New Roman" panose="02020603050405020304"/>
              <a:ea typeface="Times New Roman" panose="02020603050405020304"/>
              <a:cs typeface="Times New Roman" panose="02020603050405020304"/>
              <a:sym typeface="Times New Roman" panose="02020603050405020304"/>
            </a:endParaRPr>
          </a:p>
        </p:txBody>
      </p:sp>
      <p:grpSp>
        <p:nvGrpSpPr>
          <p:cNvPr id="59" name="Group 59"/>
          <p:cNvGrpSpPr/>
          <p:nvPr/>
        </p:nvGrpSpPr>
        <p:grpSpPr>
          <a:xfrm rot="0">
            <a:off x="9384506" y="8134055"/>
            <a:ext cx="94659" cy="94659"/>
            <a:chOff x="0" y="0"/>
            <a:chExt cx="126213" cy="126213"/>
          </a:xfrm>
        </p:grpSpPr>
        <p:sp>
          <p:nvSpPr>
            <p:cNvPr id="60" name="Freeform 60"/>
            <p:cNvSpPr/>
            <p:nvPr/>
          </p:nvSpPr>
          <p:spPr>
            <a:xfrm>
              <a:off x="0" y="0"/>
              <a:ext cx="126238" cy="126238"/>
            </a:xfrm>
            <a:custGeom>
              <a:avLst/>
              <a:gdLst/>
              <a:ahLst/>
              <a:cxnLst/>
              <a:rect l="l" t="t" r="r" b="b"/>
              <a:pathLst>
                <a:path w="126238" h="126238">
                  <a:moveTo>
                    <a:pt x="0" y="63119"/>
                  </a:moveTo>
                  <a:cubicBezTo>
                    <a:pt x="0" y="28194"/>
                    <a:pt x="28194" y="0"/>
                    <a:pt x="63119" y="0"/>
                  </a:cubicBezTo>
                  <a:cubicBezTo>
                    <a:pt x="98044" y="0"/>
                    <a:pt x="126238" y="28194"/>
                    <a:pt x="126238" y="63119"/>
                  </a:cubicBezTo>
                  <a:cubicBezTo>
                    <a:pt x="126238" y="98044"/>
                    <a:pt x="97917" y="126238"/>
                    <a:pt x="63119" y="126238"/>
                  </a:cubicBezTo>
                  <a:cubicBezTo>
                    <a:pt x="28321" y="126238"/>
                    <a:pt x="0" y="97917"/>
                    <a:pt x="0" y="63119"/>
                  </a:cubicBezTo>
                  <a:close/>
                </a:path>
              </a:pathLst>
            </a:custGeom>
            <a:solidFill>
              <a:srgbClr val="FF954F"/>
            </a:solidFill>
            <a:ln w="12700">
              <a:solidFill>
                <a:schemeClr val="bg1"/>
              </a:solidFill>
            </a:ln>
          </p:spPr>
        </p:sp>
      </p:grpSp>
      <p:sp>
        <p:nvSpPr>
          <p:cNvPr id="61" name="TextBox 61"/>
          <p:cNvSpPr txBox="1"/>
          <p:nvPr/>
        </p:nvSpPr>
        <p:spPr>
          <a:xfrm>
            <a:off x="9668618" y="8020202"/>
            <a:ext cx="6333382" cy="284264"/>
          </a:xfrm>
          <a:prstGeom prst="rect">
            <a:avLst/>
          </a:prstGeom>
        </p:spPr>
        <p:txBody>
          <a:bodyPr lIns="0" tIns="0" rIns="0" bIns="0" rtlCol="0" anchor="t">
            <a:spAutoFit/>
          </a:bodyPr>
          <a:lstStyle/>
          <a:p>
            <a:pPr algn="l">
              <a:lnSpc>
                <a:spcPts val="1935"/>
              </a:lnSpc>
            </a:pPr>
            <a:r>
              <a:rPr lang="en-US" sz="1435">
                <a:solidFill>
                  <a:srgbClr val="67534F"/>
                </a:solidFill>
                <a:latin typeface="Times New Roman" panose="02020603050405020304"/>
                <a:ea typeface="Times New Roman" panose="02020603050405020304"/>
                <a:cs typeface="Times New Roman" panose="02020603050405020304"/>
                <a:sym typeface="Times New Roman" panose="02020603050405020304"/>
              </a:rPr>
              <a:t>Booking marked as CHECKED_OUT</a:t>
            </a:r>
            <a:endParaRPr lang="en-US" sz="1435">
              <a:solidFill>
                <a:srgbClr val="67534F"/>
              </a:solidFill>
              <a:latin typeface="Times New Roman" panose="02020603050405020304"/>
              <a:ea typeface="Times New Roman" panose="02020603050405020304"/>
              <a:cs typeface="Times New Roman" panose="02020603050405020304"/>
              <a:sym typeface="Times New Roman" panose="02020603050405020304"/>
            </a:endParaRPr>
          </a:p>
        </p:txBody>
      </p:sp>
      <p:grpSp>
        <p:nvGrpSpPr>
          <p:cNvPr id="62" name="Group 62"/>
          <p:cNvGrpSpPr/>
          <p:nvPr/>
        </p:nvGrpSpPr>
        <p:grpSpPr>
          <a:xfrm rot="0">
            <a:off x="9384506" y="8759133"/>
            <a:ext cx="94659" cy="94659"/>
            <a:chOff x="0" y="0"/>
            <a:chExt cx="126213" cy="126213"/>
          </a:xfrm>
        </p:grpSpPr>
        <p:sp>
          <p:nvSpPr>
            <p:cNvPr id="63" name="Freeform 63"/>
            <p:cNvSpPr/>
            <p:nvPr/>
          </p:nvSpPr>
          <p:spPr>
            <a:xfrm>
              <a:off x="0" y="0"/>
              <a:ext cx="126238" cy="126238"/>
            </a:xfrm>
            <a:custGeom>
              <a:avLst/>
              <a:gdLst/>
              <a:ahLst/>
              <a:cxnLst/>
              <a:rect l="l" t="t" r="r" b="b"/>
              <a:pathLst>
                <a:path w="126238" h="126238">
                  <a:moveTo>
                    <a:pt x="0" y="63119"/>
                  </a:moveTo>
                  <a:cubicBezTo>
                    <a:pt x="0" y="28194"/>
                    <a:pt x="28194" y="0"/>
                    <a:pt x="63119" y="0"/>
                  </a:cubicBezTo>
                  <a:cubicBezTo>
                    <a:pt x="98044" y="0"/>
                    <a:pt x="126238" y="28194"/>
                    <a:pt x="126238" y="63119"/>
                  </a:cubicBezTo>
                  <a:cubicBezTo>
                    <a:pt x="126238" y="98044"/>
                    <a:pt x="97917" y="126238"/>
                    <a:pt x="63119" y="126238"/>
                  </a:cubicBezTo>
                  <a:cubicBezTo>
                    <a:pt x="28321" y="126238"/>
                    <a:pt x="0" y="97917"/>
                    <a:pt x="0" y="63119"/>
                  </a:cubicBezTo>
                  <a:close/>
                </a:path>
              </a:pathLst>
            </a:custGeom>
            <a:solidFill>
              <a:srgbClr val="FF954F"/>
            </a:solidFill>
            <a:ln w="12700">
              <a:solidFill>
                <a:schemeClr val="bg1"/>
              </a:solidFill>
            </a:ln>
          </p:spPr>
        </p:sp>
      </p:grpSp>
      <p:sp>
        <p:nvSpPr>
          <p:cNvPr id="64" name="TextBox 64"/>
          <p:cNvSpPr txBox="1"/>
          <p:nvPr/>
        </p:nvSpPr>
        <p:spPr>
          <a:xfrm>
            <a:off x="9668618" y="8645281"/>
            <a:ext cx="6333382" cy="284264"/>
          </a:xfrm>
          <a:prstGeom prst="rect">
            <a:avLst/>
          </a:prstGeom>
        </p:spPr>
        <p:txBody>
          <a:bodyPr lIns="0" tIns="0" rIns="0" bIns="0" rtlCol="0" anchor="t">
            <a:spAutoFit/>
          </a:bodyPr>
          <a:lstStyle/>
          <a:p>
            <a:pPr algn="l">
              <a:lnSpc>
                <a:spcPts val="1935"/>
              </a:lnSpc>
            </a:pPr>
            <a:r>
              <a:rPr lang="en-US" sz="1435">
                <a:solidFill>
                  <a:srgbClr val="67534F"/>
                </a:solidFill>
                <a:latin typeface="Times New Roman" panose="02020603050405020304"/>
                <a:ea typeface="Times New Roman" panose="02020603050405020304"/>
                <a:cs typeface="Times New Roman" panose="02020603050405020304"/>
                <a:sym typeface="Times New Roman" panose="02020603050405020304"/>
              </a:rPr>
              <a:t>Hotel Service releases room to AVAILABLE</a:t>
            </a:r>
            <a:endParaRPr lang="en-US" sz="1435">
              <a:solidFill>
                <a:srgbClr val="67534F"/>
              </a:solidFill>
              <a:latin typeface="Times New Roman" panose="02020603050405020304"/>
              <a:ea typeface="Times New Roman" panose="02020603050405020304"/>
              <a:cs typeface="Times New Roman" panose="02020603050405020304"/>
              <a:sym typeface="Times New Roman" panose="02020603050405020304"/>
            </a:endParaRPr>
          </a:p>
        </p:txBody>
      </p:sp>
      <p:grpSp>
        <p:nvGrpSpPr>
          <p:cNvPr id="65" name="Group 65"/>
          <p:cNvGrpSpPr/>
          <p:nvPr/>
        </p:nvGrpSpPr>
        <p:grpSpPr>
          <a:xfrm rot="0">
            <a:off x="9384506" y="9384211"/>
            <a:ext cx="94659" cy="94659"/>
            <a:chOff x="0" y="0"/>
            <a:chExt cx="126213" cy="126213"/>
          </a:xfrm>
        </p:grpSpPr>
        <p:sp>
          <p:nvSpPr>
            <p:cNvPr id="66" name="Freeform 66"/>
            <p:cNvSpPr/>
            <p:nvPr/>
          </p:nvSpPr>
          <p:spPr>
            <a:xfrm>
              <a:off x="0" y="0"/>
              <a:ext cx="126238" cy="126238"/>
            </a:xfrm>
            <a:custGeom>
              <a:avLst/>
              <a:gdLst/>
              <a:ahLst/>
              <a:cxnLst/>
              <a:rect l="l" t="t" r="r" b="b"/>
              <a:pathLst>
                <a:path w="126238" h="126238">
                  <a:moveTo>
                    <a:pt x="0" y="63119"/>
                  </a:moveTo>
                  <a:cubicBezTo>
                    <a:pt x="0" y="28194"/>
                    <a:pt x="28194" y="0"/>
                    <a:pt x="63119" y="0"/>
                  </a:cubicBezTo>
                  <a:cubicBezTo>
                    <a:pt x="98044" y="0"/>
                    <a:pt x="126238" y="28194"/>
                    <a:pt x="126238" y="63119"/>
                  </a:cubicBezTo>
                  <a:cubicBezTo>
                    <a:pt x="126238" y="98044"/>
                    <a:pt x="97917" y="126238"/>
                    <a:pt x="63119" y="126238"/>
                  </a:cubicBezTo>
                  <a:cubicBezTo>
                    <a:pt x="28321" y="126238"/>
                    <a:pt x="0" y="97917"/>
                    <a:pt x="0" y="63119"/>
                  </a:cubicBezTo>
                  <a:close/>
                </a:path>
              </a:pathLst>
            </a:custGeom>
            <a:solidFill>
              <a:srgbClr val="FF954F"/>
            </a:solidFill>
            <a:ln w="12700">
              <a:solidFill>
                <a:schemeClr val="bg1"/>
              </a:solidFill>
            </a:ln>
          </p:spPr>
        </p:sp>
      </p:grpSp>
      <p:sp>
        <p:nvSpPr>
          <p:cNvPr id="67" name="TextBox 67"/>
          <p:cNvSpPr txBox="1"/>
          <p:nvPr/>
        </p:nvSpPr>
        <p:spPr>
          <a:xfrm>
            <a:off x="9668618" y="9270359"/>
            <a:ext cx="6333382" cy="284264"/>
          </a:xfrm>
          <a:prstGeom prst="rect">
            <a:avLst/>
          </a:prstGeom>
        </p:spPr>
        <p:txBody>
          <a:bodyPr lIns="0" tIns="0" rIns="0" bIns="0" rtlCol="0" anchor="t">
            <a:spAutoFit/>
          </a:bodyPr>
          <a:lstStyle/>
          <a:p>
            <a:pPr algn="l">
              <a:lnSpc>
                <a:spcPts val="1935"/>
              </a:lnSpc>
            </a:pPr>
            <a:r>
              <a:rPr lang="en-US" sz="1435">
                <a:solidFill>
                  <a:srgbClr val="67534F"/>
                </a:solidFill>
                <a:latin typeface="Times New Roman" panose="02020603050405020304"/>
                <a:ea typeface="Times New Roman" panose="02020603050405020304"/>
                <a:cs typeface="Times New Roman" panose="02020603050405020304"/>
                <a:sym typeface="Times New Roman" panose="02020603050405020304"/>
              </a:rPr>
              <a:t>Redis availability incremented for future bookings</a:t>
            </a:r>
            <a:endParaRPr lang="en-US" sz="1435">
              <a:solidFill>
                <a:srgbClr val="67534F"/>
              </a:solidFill>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0">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DEC8AB"/>
            </a:solidFill>
            <a:ln w="12700">
              <a:solidFill>
                <a:srgbClr val="000000"/>
              </a:solidFill>
            </a:ln>
          </p:spPr>
        </p:sp>
      </p:grpSp>
      <p:grpSp>
        <p:nvGrpSpPr>
          <p:cNvPr id="4" name="Group 4"/>
          <p:cNvGrpSpPr/>
          <p:nvPr/>
        </p:nvGrpSpPr>
        <p:grpSpPr>
          <a:xfrm rot="0">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4">
                <a:alpha val="90196"/>
              </a:srgbClr>
            </a:solidFill>
            <a:ln w="12700">
              <a:solidFill>
                <a:schemeClr val="bg1"/>
              </a:solidFill>
            </a:ln>
          </p:spPr>
        </p:sp>
      </p:grpSp>
      <p:grpSp>
        <p:nvGrpSpPr>
          <p:cNvPr id="6" name="Group 6"/>
          <p:cNvGrpSpPr/>
          <p:nvPr/>
        </p:nvGrpSpPr>
        <p:grpSpPr>
          <a:xfrm rot="0">
            <a:off x="4014635" y="477288"/>
            <a:ext cx="996553" cy="232620"/>
            <a:chOff x="0" y="0"/>
            <a:chExt cx="1328738" cy="310159"/>
          </a:xfrm>
        </p:grpSpPr>
        <p:sp>
          <p:nvSpPr>
            <p:cNvPr id="7" name="Freeform 7"/>
            <p:cNvSpPr/>
            <p:nvPr/>
          </p:nvSpPr>
          <p:spPr>
            <a:xfrm>
              <a:off x="0" y="0"/>
              <a:ext cx="1328801" cy="310261"/>
            </a:xfrm>
            <a:custGeom>
              <a:avLst/>
              <a:gdLst/>
              <a:ahLst/>
              <a:cxnLst/>
              <a:rect l="l" t="t" r="r" b="b"/>
              <a:pathLst>
                <a:path w="1328801" h="310261">
                  <a:moveTo>
                    <a:pt x="0" y="63627"/>
                  </a:moveTo>
                  <a:cubicBezTo>
                    <a:pt x="0" y="28448"/>
                    <a:pt x="28448" y="0"/>
                    <a:pt x="63627" y="0"/>
                  </a:cubicBezTo>
                  <a:lnTo>
                    <a:pt x="1265174" y="0"/>
                  </a:lnTo>
                  <a:cubicBezTo>
                    <a:pt x="1300226" y="0"/>
                    <a:pt x="1328801" y="28448"/>
                    <a:pt x="1328801" y="63627"/>
                  </a:cubicBezTo>
                  <a:lnTo>
                    <a:pt x="1328801" y="246634"/>
                  </a:lnTo>
                  <a:cubicBezTo>
                    <a:pt x="1328801" y="281686"/>
                    <a:pt x="1300353" y="310261"/>
                    <a:pt x="1265174" y="310261"/>
                  </a:cubicBezTo>
                  <a:lnTo>
                    <a:pt x="63627" y="310261"/>
                  </a:lnTo>
                  <a:cubicBezTo>
                    <a:pt x="28448" y="310134"/>
                    <a:pt x="0" y="281686"/>
                    <a:pt x="0" y="246634"/>
                  </a:cubicBezTo>
                  <a:close/>
                </a:path>
              </a:pathLst>
            </a:custGeom>
            <a:solidFill>
              <a:srgbClr val="FFE0CC"/>
            </a:solidFill>
            <a:ln w="12700">
              <a:solidFill>
                <a:schemeClr val="bg1"/>
              </a:solidFill>
            </a:ln>
          </p:spPr>
        </p:sp>
      </p:grpSp>
      <p:sp>
        <p:nvSpPr>
          <p:cNvPr id="8" name="Freeform 8" descr="preencoded.png"/>
          <p:cNvSpPr/>
          <p:nvPr/>
        </p:nvSpPr>
        <p:spPr>
          <a:xfrm>
            <a:off x="4099770" y="536819"/>
            <a:ext cx="113405" cy="113405"/>
          </a:xfrm>
          <a:custGeom>
            <a:avLst/>
            <a:gdLst/>
            <a:ahLst/>
            <a:cxnLst/>
            <a:rect l="l" t="t" r="r" b="b"/>
            <a:pathLst>
              <a:path w="113405" h="113405">
                <a:moveTo>
                  <a:pt x="0" y="0"/>
                </a:moveTo>
                <a:lnTo>
                  <a:pt x="113404" y="0"/>
                </a:lnTo>
                <a:lnTo>
                  <a:pt x="113404" y="113405"/>
                </a:lnTo>
                <a:lnTo>
                  <a:pt x="0" y="113405"/>
                </a:lnTo>
                <a:lnTo>
                  <a:pt x="0" y="0"/>
                </a:lnTo>
                <a:close/>
              </a:path>
            </a:pathLst>
          </a:custGeom>
          <a:blipFill>
            <a:blip r:embed="rId1">
              <a:extLst>
                <a:ext uri="{96DAC541-7B7A-43D3-8B79-37D633B846F1}">
                  <asvg:svgBlip xmlns:asvg="http://schemas.microsoft.com/office/drawing/2016/SVG/main" r:embed="rId2"/>
                </a:ext>
              </a:extLst>
            </a:blip>
            <a:stretch>
              <a:fillRect l="-4165" r="-4165"/>
            </a:stretch>
          </a:blipFill>
        </p:spPr>
      </p:sp>
      <p:sp>
        <p:nvSpPr>
          <p:cNvPr id="9" name="TextBox 9"/>
          <p:cNvSpPr txBox="1"/>
          <p:nvPr/>
        </p:nvSpPr>
        <p:spPr>
          <a:xfrm>
            <a:off x="4269877" y="491280"/>
            <a:ext cx="656187" cy="176060"/>
          </a:xfrm>
          <a:prstGeom prst="rect">
            <a:avLst/>
          </a:prstGeom>
        </p:spPr>
        <p:txBody>
          <a:bodyPr lIns="0" tIns="0" rIns="0" bIns="0" rtlCol="0" anchor="t">
            <a:spAutoFit/>
          </a:bodyPr>
          <a:lstStyle/>
          <a:p>
            <a:pPr algn="l">
              <a:lnSpc>
                <a:spcPts val="1125"/>
              </a:lnSpc>
            </a:pPr>
            <a:r>
              <a:rPr lang="en-US" sz="875">
                <a:solidFill>
                  <a:srgbClr val="67534F"/>
                </a:solidFill>
                <a:latin typeface="Times New Roman" panose="02020603050405020304"/>
                <a:ea typeface="Times New Roman" panose="02020603050405020304"/>
                <a:cs typeface="Times New Roman" panose="02020603050405020304"/>
                <a:sym typeface="Times New Roman" panose="02020603050405020304"/>
              </a:rPr>
              <a:t>CHAPTER 8</a:t>
            </a:r>
            <a:endParaRPr lang="en-US" sz="875">
              <a:solidFill>
                <a:srgbClr val="67534F"/>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10" name="TextBox 10"/>
          <p:cNvSpPr txBox="1"/>
          <p:nvPr/>
        </p:nvSpPr>
        <p:spPr>
          <a:xfrm>
            <a:off x="4014635" y="709460"/>
            <a:ext cx="5442499" cy="587578"/>
          </a:xfrm>
          <a:prstGeom prst="rect">
            <a:avLst/>
          </a:prstGeom>
        </p:spPr>
        <p:txBody>
          <a:bodyPr lIns="0" tIns="0" rIns="0" bIns="0" rtlCol="0" anchor="t">
            <a:spAutoFit/>
          </a:bodyPr>
          <a:lstStyle/>
          <a:p>
            <a:pPr algn="l">
              <a:lnSpc>
                <a:spcPts val="4125"/>
              </a:lnSpc>
            </a:pPr>
            <a:r>
              <a:rPr lang="en-US" sz="3185">
                <a:solidFill>
                  <a:srgbClr val="532418"/>
                </a:solidFill>
                <a:latin typeface="Times New Roman" panose="02020603050405020304"/>
                <a:ea typeface="Times New Roman" panose="02020603050405020304"/>
                <a:cs typeface="Times New Roman" panose="02020603050405020304"/>
                <a:sym typeface="Times New Roman" panose="02020603050405020304"/>
              </a:rPr>
              <a:t>Event-Driven Communication</a:t>
            </a:r>
            <a:endParaRPr lang="en-US" sz="3185">
              <a:solidFill>
                <a:srgbClr val="532418"/>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11" name="TextBox 11"/>
          <p:cNvSpPr txBox="1"/>
          <p:nvPr/>
        </p:nvSpPr>
        <p:spPr>
          <a:xfrm>
            <a:off x="4014635" y="1315641"/>
            <a:ext cx="3769966" cy="303314"/>
          </a:xfrm>
          <a:prstGeom prst="rect">
            <a:avLst/>
          </a:prstGeom>
        </p:spPr>
        <p:txBody>
          <a:bodyPr lIns="0" tIns="0" rIns="0" bIns="0" rtlCol="0" anchor="t">
            <a:spAutoFit/>
          </a:bodyPr>
          <a:lstStyle/>
          <a:p>
            <a:pPr algn="l">
              <a:lnSpc>
                <a:spcPts val="2060"/>
              </a:lnSpc>
            </a:pPr>
            <a:r>
              <a:rPr lang="en-US" sz="1560">
                <a:solidFill>
                  <a:srgbClr val="532418"/>
                </a:solidFill>
                <a:latin typeface="Times New Roman" panose="02020603050405020304"/>
                <a:ea typeface="Times New Roman" panose="02020603050405020304"/>
                <a:cs typeface="Times New Roman" panose="02020603050405020304"/>
                <a:sym typeface="Times New Roman" panose="02020603050405020304"/>
              </a:rPr>
              <a:t>Asynchronous Processing with RabbitMQ</a:t>
            </a:r>
            <a:endParaRPr lang="en-US" sz="1560">
              <a:solidFill>
                <a:srgbClr val="532418"/>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12" name="TextBox 12"/>
          <p:cNvSpPr txBox="1"/>
          <p:nvPr/>
        </p:nvSpPr>
        <p:spPr>
          <a:xfrm>
            <a:off x="4014635" y="1803197"/>
            <a:ext cx="10258577" cy="582216"/>
          </a:xfrm>
          <a:prstGeom prst="rect">
            <a:avLst/>
          </a:prstGeom>
        </p:spPr>
        <p:txBody>
          <a:bodyPr lIns="0" tIns="0" rIns="0" bIns="0" rtlCol="0" anchor="t">
            <a:spAutoFit/>
          </a:bodyPr>
          <a:lstStyle/>
          <a:p>
            <a:pPr algn="l">
              <a:lnSpc>
                <a:spcPts val="1435"/>
              </a:lnSpc>
            </a:pPr>
            <a:r>
              <a:rPr lang="en-US" sz="1060">
                <a:solidFill>
                  <a:srgbClr val="67534F"/>
                </a:solidFill>
                <a:latin typeface="Times New Roman" panose="02020603050405020304"/>
                <a:ea typeface="Times New Roman" panose="02020603050405020304"/>
                <a:cs typeface="Times New Roman" panose="02020603050405020304"/>
                <a:sym typeface="Times New Roman" panose="02020603050405020304"/>
              </a:rPr>
              <a:t>The system leverages </a:t>
            </a:r>
            <a:r>
              <a:rPr lang="en-US" sz="1060" b="1">
                <a:solidFill>
                  <a:srgbClr val="67534F"/>
                </a:solidFill>
                <a:latin typeface="Times New Roman Bold" panose="02020803070505020304"/>
                <a:ea typeface="Times New Roman Bold" panose="02020803070505020304"/>
                <a:cs typeface="Times New Roman Bold" panose="02020803070505020304"/>
                <a:sym typeface="Times New Roman Bold" panose="02020803070505020304"/>
              </a:rPr>
              <a:t>RabbitMQ</a:t>
            </a:r>
            <a:r>
              <a:rPr lang="en-US" sz="1060">
                <a:solidFill>
                  <a:srgbClr val="67534F"/>
                </a:solidFill>
                <a:latin typeface="Times New Roman" panose="02020603050405020304"/>
                <a:ea typeface="Times New Roman" panose="02020603050405020304"/>
                <a:cs typeface="Times New Roman" panose="02020603050405020304"/>
                <a:sym typeface="Times New Roman" panose="02020603050405020304"/>
              </a:rPr>
              <a:t> for asynchronous, event-driven communication between services. The Booking Service acts as the event producer while the Notification Service consumes these events. This architecture ensures loose coupling and prevents notification failures from impacting core booking transactions.</a:t>
            </a:r>
            <a:endParaRPr lang="en-US" sz="1060">
              <a:solidFill>
                <a:srgbClr val="67534F"/>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13" name="TextBox 13"/>
          <p:cNvSpPr txBox="1"/>
          <p:nvPr/>
        </p:nvSpPr>
        <p:spPr>
          <a:xfrm>
            <a:off x="4014635" y="2648693"/>
            <a:ext cx="3307556" cy="303314"/>
          </a:xfrm>
          <a:prstGeom prst="rect">
            <a:avLst/>
          </a:prstGeom>
        </p:spPr>
        <p:txBody>
          <a:bodyPr lIns="0" tIns="0" rIns="0" bIns="0" rtlCol="0" anchor="t">
            <a:spAutoFit/>
          </a:bodyPr>
          <a:lstStyle/>
          <a:p>
            <a:pPr algn="l">
              <a:lnSpc>
                <a:spcPts val="2060"/>
              </a:lnSpc>
            </a:pPr>
            <a:r>
              <a:rPr lang="en-US" sz="1560">
                <a:solidFill>
                  <a:srgbClr val="532418"/>
                </a:solidFill>
                <a:latin typeface="Times New Roman" panose="02020603050405020304"/>
                <a:ea typeface="Times New Roman" panose="02020603050405020304"/>
                <a:cs typeface="Times New Roman" panose="02020603050405020304"/>
                <a:sym typeface="Times New Roman" panose="02020603050405020304"/>
              </a:rPr>
              <a:t>Events Produced by Booking Service</a:t>
            </a:r>
            <a:endParaRPr lang="en-US" sz="1560">
              <a:solidFill>
                <a:srgbClr val="532418"/>
              </a:solidFill>
              <a:latin typeface="Times New Roman" panose="02020603050405020304"/>
              <a:ea typeface="Times New Roman" panose="02020603050405020304"/>
              <a:cs typeface="Times New Roman" panose="02020603050405020304"/>
              <a:sym typeface="Times New Roman" panose="02020603050405020304"/>
            </a:endParaRPr>
          </a:p>
        </p:txBody>
      </p:sp>
      <p:grpSp>
        <p:nvGrpSpPr>
          <p:cNvPr id="14" name="Group 14"/>
          <p:cNvGrpSpPr/>
          <p:nvPr/>
        </p:nvGrpSpPr>
        <p:grpSpPr>
          <a:xfrm rot="0">
            <a:off x="4005110" y="3102026"/>
            <a:ext cx="4975174" cy="932412"/>
            <a:chOff x="0" y="0"/>
            <a:chExt cx="6633566" cy="1243216"/>
          </a:xfrm>
        </p:grpSpPr>
        <p:sp>
          <p:nvSpPr>
            <p:cNvPr id="15" name="Freeform 15"/>
            <p:cNvSpPr/>
            <p:nvPr/>
          </p:nvSpPr>
          <p:spPr>
            <a:xfrm>
              <a:off x="12700" y="12700"/>
              <a:ext cx="6608064" cy="1217803"/>
            </a:xfrm>
            <a:custGeom>
              <a:avLst/>
              <a:gdLst/>
              <a:ahLst/>
              <a:cxnLst/>
              <a:rect l="l" t="t" r="r" b="b"/>
              <a:pathLst>
                <a:path w="6608064" h="1217803">
                  <a:moveTo>
                    <a:pt x="0" y="79502"/>
                  </a:moveTo>
                  <a:cubicBezTo>
                    <a:pt x="0" y="35560"/>
                    <a:pt x="36195" y="0"/>
                    <a:pt x="80772" y="0"/>
                  </a:cubicBezTo>
                  <a:lnTo>
                    <a:pt x="6527292" y="0"/>
                  </a:lnTo>
                  <a:cubicBezTo>
                    <a:pt x="6571869" y="0"/>
                    <a:pt x="6608064" y="35560"/>
                    <a:pt x="6608064" y="79502"/>
                  </a:cubicBezTo>
                  <a:lnTo>
                    <a:pt x="6608064" y="1138301"/>
                  </a:lnTo>
                  <a:cubicBezTo>
                    <a:pt x="6608064" y="1182243"/>
                    <a:pt x="6571869" y="1217803"/>
                    <a:pt x="6527292" y="1217803"/>
                  </a:cubicBezTo>
                  <a:lnTo>
                    <a:pt x="80772" y="1217803"/>
                  </a:lnTo>
                  <a:cubicBezTo>
                    <a:pt x="36195" y="1217803"/>
                    <a:pt x="0" y="1182243"/>
                    <a:pt x="0" y="1138301"/>
                  </a:cubicBezTo>
                  <a:close/>
                </a:path>
              </a:pathLst>
            </a:custGeom>
            <a:solidFill>
              <a:srgbClr val="FFFFF4">
                <a:alpha val="90196"/>
              </a:srgbClr>
            </a:solidFill>
            <a:ln w="12700">
              <a:solidFill>
                <a:schemeClr val="accent6"/>
              </a:solidFill>
            </a:ln>
          </p:spPr>
        </p:sp>
        <p:sp>
          <p:nvSpPr>
            <p:cNvPr id="16" name="Freeform 16"/>
            <p:cNvSpPr/>
            <p:nvPr/>
          </p:nvSpPr>
          <p:spPr>
            <a:xfrm>
              <a:off x="0" y="0"/>
              <a:ext cx="6633464" cy="1243203"/>
            </a:xfrm>
            <a:custGeom>
              <a:avLst/>
              <a:gdLst/>
              <a:ahLst/>
              <a:cxnLst/>
              <a:rect l="l" t="t" r="r" b="b"/>
              <a:pathLst>
                <a:path w="6633464" h="1243203">
                  <a:moveTo>
                    <a:pt x="0" y="92202"/>
                  </a:moveTo>
                  <a:cubicBezTo>
                    <a:pt x="0" y="41021"/>
                    <a:pt x="42037" y="0"/>
                    <a:pt x="93472" y="0"/>
                  </a:cubicBezTo>
                  <a:lnTo>
                    <a:pt x="6539992" y="0"/>
                  </a:lnTo>
                  <a:lnTo>
                    <a:pt x="6539992" y="12700"/>
                  </a:lnTo>
                  <a:lnTo>
                    <a:pt x="6539992" y="0"/>
                  </a:lnTo>
                  <a:cubicBezTo>
                    <a:pt x="6591427" y="0"/>
                    <a:pt x="6633464" y="41021"/>
                    <a:pt x="6633464" y="92202"/>
                  </a:cubicBezTo>
                  <a:lnTo>
                    <a:pt x="6620764" y="92202"/>
                  </a:lnTo>
                  <a:lnTo>
                    <a:pt x="6633464" y="92202"/>
                  </a:lnTo>
                  <a:lnTo>
                    <a:pt x="6633464" y="1151001"/>
                  </a:lnTo>
                  <a:lnTo>
                    <a:pt x="6620764" y="1151001"/>
                  </a:lnTo>
                  <a:lnTo>
                    <a:pt x="6633464" y="1151001"/>
                  </a:lnTo>
                  <a:cubicBezTo>
                    <a:pt x="6633464" y="1202055"/>
                    <a:pt x="6591427" y="1243203"/>
                    <a:pt x="6539992" y="1243203"/>
                  </a:cubicBezTo>
                  <a:lnTo>
                    <a:pt x="6539992" y="1230503"/>
                  </a:lnTo>
                  <a:lnTo>
                    <a:pt x="6539992" y="1243203"/>
                  </a:lnTo>
                  <a:lnTo>
                    <a:pt x="93472" y="1243203"/>
                  </a:lnTo>
                  <a:lnTo>
                    <a:pt x="93472" y="1230503"/>
                  </a:lnTo>
                  <a:lnTo>
                    <a:pt x="93472" y="1243203"/>
                  </a:lnTo>
                  <a:cubicBezTo>
                    <a:pt x="42037" y="1243203"/>
                    <a:pt x="0" y="1202182"/>
                    <a:pt x="0" y="1151001"/>
                  </a:cubicBezTo>
                  <a:lnTo>
                    <a:pt x="0" y="92202"/>
                  </a:lnTo>
                  <a:lnTo>
                    <a:pt x="12700" y="92202"/>
                  </a:lnTo>
                  <a:lnTo>
                    <a:pt x="0" y="92202"/>
                  </a:lnTo>
                  <a:moveTo>
                    <a:pt x="25400" y="92202"/>
                  </a:moveTo>
                  <a:lnTo>
                    <a:pt x="25400" y="1151001"/>
                  </a:lnTo>
                  <a:lnTo>
                    <a:pt x="12700" y="1151001"/>
                  </a:lnTo>
                  <a:lnTo>
                    <a:pt x="25400" y="1151001"/>
                  </a:lnTo>
                  <a:cubicBezTo>
                    <a:pt x="25400" y="1187704"/>
                    <a:pt x="55753" y="1217803"/>
                    <a:pt x="93472" y="1217803"/>
                  </a:cubicBezTo>
                  <a:lnTo>
                    <a:pt x="6539992" y="1217803"/>
                  </a:lnTo>
                  <a:cubicBezTo>
                    <a:pt x="6577838" y="1217803"/>
                    <a:pt x="6608064" y="1187704"/>
                    <a:pt x="6608064" y="1151001"/>
                  </a:cubicBezTo>
                  <a:lnTo>
                    <a:pt x="6608064" y="92202"/>
                  </a:lnTo>
                  <a:cubicBezTo>
                    <a:pt x="6608064" y="55499"/>
                    <a:pt x="6577711" y="25400"/>
                    <a:pt x="6539992" y="25400"/>
                  </a:cubicBezTo>
                  <a:lnTo>
                    <a:pt x="93472" y="25400"/>
                  </a:lnTo>
                  <a:lnTo>
                    <a:pt x="93472" y="12700"/>
                  </a:lnTo>
                  <a:lnTo>
                    <a:pt x="93472" y="25400"/>
                  </a:lnTo>
                  <a:cubicBezTo>
                    <a:pt x="55753" y="25400"/>
                    <a:pt x="25400" y="55499"/>
                    <a:pt x="25400" y="92202"/>
                  </a:cubicBezTo>
                  <a:close/>
                </a:path>
              </a:pathLst>
            </a:custGeom>
            <a:solidFill>
              <a:srgbClr val="FFE0CC"/>
            </a:solidFill>
            <a:ln w="12700">
              <a:solidFill>
                <a:schemeClr val="accent6"/>
              </a:solidFill>
            </a:ln>
          </p:spPr>
        </p:sp>
      </p:grpSp>
      <p:grpSp>
        <p:nvGrpSpPr>
          <p:cNvPr id="17" name="Group 17"/>
          <p:cNvGrpSpPr/>
          <p:nvPr/>
        </p:nvGrpSpPr>
        <p:grpSpPr>
          <a:xfrm rot="0">
            <a:off x="4033685" y="3130601"/>
            <a:ext cx="567633" cy="875262"/>
            <a:chOff x="0" y="0"/>
            <a:chExt cx="756844" cy="1167016"/>
          </a:xfrm>
        </p:grpSpPr>
        <p:sp>
          <p:nvSpPr>
            <p:cNvPr id="18" name="Freeform 18"/>
            <p:cNvSpPr/>
            <p:nvPr/>
          </p:nvSpPr>
          <p:spPr>
            <a:xfrm>
              <a:off x="0" y="0"/>
              <a:ext cx="756920" cy="1167003"/>
            </a:xfrm>
            <a:custGeom>
              <a:avLst/>
              <a:gdLst/>
              <a:ahLst/>
              <a:cxnLst/>
              <a:rect l="l" t="t" r="r" b="b"/>
              <a:pathLst>
                <a:path w="756920" h="1167003">
                  <a:moveTo>
                    <a:pt x="0" y="49022"/>
                  </a:moveTo>
                  <a:cubicBezTo>
                    <a:pt x="0" y="21971"/>
                    <a:pt x="21971" y="0"/>
                    <a:pt x="49022" y="0"/>
                  </a:cubicBezTo>
                  <a:lnTo>
                    <a:pt x="707898" y="0"/>
                  </a:lnTo>
                  <a:cubicBezTo>
                    <a:pt x="734949" y="0"/>
                    <a:pt x="756920" y="21971"/>
                    <a:pt x="756920" y="49022"/>
                  </a:cubicBezTo>
                  <a:lnTo>
                    <a:pt x="756920" y="1117981"/>
                  </a:lnTo>
                  <a:cubicBezTo>
                    <a:pt x="756920" y="1145032"/>
                    <a:pt x="734949" y="1167003"/>
                    <a:pt x="707898" y="1167003"/>
                  </a:cubicBezTo>
                  <a:lnTo>
                    <a:pt x="49022" y="1167003"/>
                  </a:lnTo>
                  <a:cubicBezTo>
                    <a:pt x="21971" y="1167003"/>
                    <a:pt x="0" y="1145032"/>
                    <a:pt x="0" y="1117981"/>
                  </a:cubicBezTo>
                  <a:close/>
                </a:path>
              </a:pathLst>
            </a:custGeom>
            <a:solidFill>
              <a:srgbClr val="FFFFF4"/>
            </a:solidFill>
            <a:ln w="12700">
              <a:solidFill>
                <a:schemeClr val="accent6"/>
              </a:solidFill>
            </a:ln>
          </p:spPr>
        </p:sp>
      </p:grpSp>
      <p:sp>
        <p:nvSpPr>
          <p:cNvPr id="19" name="Freeform 19" descr="preencoded.png"/>
          <p:cNvSpPr/>
          <p:nvPr/>
        </p:nvSpPr>
        <p:spPr>
          <a:xfrm>
            <a:off x="4206326" y="3461747"/>
            <a:ext cx="212827" cy="212827"/>
          </a:xfrm>
          <a:custGeom>
            <a:avLst/>
            <a:gdLst/>
            <a:ahLst/>
            <a:cxnLst/>
            <a:rect l="l" t="t" r="r" b="b"/>
            <a:pathLst>
              <a:path w="212827" h="212827">
                <a:moveTo>
                  <a:pt x="0" y="0"/>
                </a:moveTo>
                <a:lnTo>
                  <a:pt x="212826" y="0"/>
                </a:lnTo>
                <a:lnTo>
                  <a:pt x="212826" y="212827"/>
                </a:lnTo>
                <a:lnTo>
                  <a:pt x="0" y="21282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0" name="TextBox 20"/>
          <p:cNvSpPr txBox="1"/>
          <p:nvPr/>
        </p:nvSpPr>
        <p:spPr>
          <a:xfrm>
            <a:off x="4743155" y="3234328"/>
            <a:ext cx="2039988" cy="303314"/>
          </a:xfrm>
          <a:prstGeom prst="rect">
            <a:avLst/>
          </a:prstGeom>
        </p:spPr>
        <p:txBody>
          <a:bodyPr lIns="0" tIns="0" rIns="0" bIns="0" rtlCol="0" anchor="t">
            <a:spAutoFit/>
          </a:bodyPr>
          <a:lstStyle/>
          <a:p>
            <a:pPr algn="l">
              <a:lnSpc>
                <a:spcPts val="2060"/>
              </a:lnSpc>
            </a:pPr>
            <a:r>
              <a:rPr lang="en-US" sz="1560">
                <a:solidFill>
                  <a:srgbClr val="67534F"/>
                </a:solidFill>
                <a:latin typeface="Times New Roman" panose="02020603050405020304"/>
                <a:ea typeface="Times New Roman" panose="02020603050405020304"/>
                <a:cs typeface="Times New Roman" panose="02020603050405020304"/>
                <a:sym typeface="Times New Roman" panose="02020603050405020304"/>
              </a:rPr>
              <a:t>BOOKING_CREATED</a:t>
            </a:r>
            <a:endParaRPr lang="en-US" sz="1560">
              <a:solidFill>
                <a:srgbClr val="67534F"/>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21" name="TextBox 21"/>
          <p:cNvSpPr txBox="1"/>
          <p:nvPr/>
        </p:nvSpPr>
        <p:spPr>
          <a:xfrm>
            <a:off x="4743155" y="3650904"/>
            <a:ext cx="4066727" cy="213122"/>
          </a:xfrm>
          <a:prstGeom prst="rect">
            <a:avLst/>
          </a:prstGeom>
        </p:spPr>
        <p:txBody>
          <a:bodyPr lIns="0" tIns="0" rIns="0" bIns="0" rtlCol="0" anchor="t">
            <a:spAutoFit/>
          </a:bodyPr>
          <a:lstStyle/>
          <a:p>
            <a:pPr algn="l">
              <a:lnSpc>
                <a:spcPts val="1435"/>
              </a:lnSpc>
            </a:pPr>
            <a:r>
              <a:rPr lang="en-US" sz="1060">
                <a:solidFill>
                  <a:srgbClr val="67534F"/>
                </a:solidFill>
                <a:latin typeface="Times New Roman" panose="02020603050405020304"/>
                <a:ea typeface="Times New Roman" panose="02020603050405020304"/>
                <a:cs typeface="Times New Roman" panose="02020603050405020304"/>
                <a:sym typeface="Times New Roman" panose="02020603050405020304"/>
              </a:rPr>
              <a:t>New reservation successfully created in the system</a:t>
            </a:r>
            <a:endParaRPr lang="en-US" sz="1060">
              <a:solidFill>
                <a:srgbClr val="67534F"/>
              </a:solidFill>
              <a:latin typeface="Times New Roman" panose="02020603050405020304"/>
              <a:ea typeface="Times New Roman" panose="02020603050405020304"/>
              <a:cs typeface="Times New Roman" panose="02020603050405020304"/>
              <a:sym typeface="Times New Roman" panose="02020603050405020304"/>
            </a:endParaRPr>
          </a:p>
        </p:txBody>
      </p:sp>
      <p:grpSp>
        <p:nvGrpSpPr>
          <p:cNvPr id="22" name="Group 22"/>
          <p:cNvGrpSpPr/>
          <p:nvPr/>
        </p:nvGrpSpPr>
        <p:grpSpPr>
          <a:xfrm rot="0">
            <a:off x="4005110" y="4157215"/>
            <a:ext cx="4975174" cy="932412"/>
            <a:chOff x="0" y="0"/>
            <a:chExt cx="6633566" cy="1243216"/>
          </a:xfrm>
        </p:grpSpPr>
        <p:sp>
          <p:nvSpPr>
            <p:cNvPr id="23" name="Freeform 23"/>
            <p:cNvSpPr/>
            <p:nvPr/>
          </p:nvSpPr>
          <p:spPr>
            <a:xfrm>
              <a:off x="12700" y="12700"/>
              <a:ext cx="6608064" cy="1217803"/>
            </a:xfrm>
            <a:custGeom>
              <a:avLst/>
              <a:gdLst/>
              <a:ahLst/>
              <a:cxnLst/>
              <a:rect l="l" t="t" r="r" b="b"/>
              <a:pathLst>
                <a:path w="6608064" h="1217803">
                  <a:moveTo>
                    <a:pt x="0" y="79502"/>
                  </a:moveTo>
                  <a:cubicBezTo>
                    <a:pt x="0" y="35560"/>
                    <a:pt x="36195" y="0"/>
                    <a:pt x="80772" y="0"/>
                  </a:cubicBezTo>
                  <a:lnTo>
                    <a:pt x="6527292" y="0"/>
                  </a:lnTo>
                  <a:cubicBezTo>
                    <a:pt x="6571869" y="0"/>
                    <a:pt x="6608064" y="35560"/>
                    <a:pt x="6608064" y="79502"/>
                  </a:cubicBezTo>
                  <a:lnTo>
                    <a:pt x="6608064" y="1138301"/>
                  </a:lnTo>
                  <a:cubicBezTo>
                    <a:pt x="6608064" y="1182243"/>
                    <a:pt x="6571869" y="1217803"/>
                    <a:pt x="6527292" y="1217803"/>
                  </a:cubicBezTo>
                  <a:lnTo>
                    <a:pt x="80772" y="1217803"/>
                  </a:lnTo>
                  <a:cubicBezTo>
                    <a:pt x="36195" y="1217803"/>
                    <a:pt x="0" y="1182243"/>
                    <a:pt x="0" y="1138301"/>
                  </a:cubicBezTo>
                  <a:close/>
                </a:path>
              </a:pathLst>
            </a:custGeom>
            <a:solidFill>
              <a:srgbClr val="FFFFF4">
                <a:alpha val="90196"/>
              </a:srgbClr>
            </a:solidFill>
            <a:ln w="12700">
              <a:solidFill>
                <a:schemeClr val="accent6"/>
              </a:solidFill>
            </a:ln>
          </p:spPr>
        </p:sp>
        <p:sp>
          <p:nvSpPr>
            <p:cNvPr id="24" name="Freeform 24"/>
            <p:cNvSpPr/>
            <p:nvPr/>
          </p:nvSpPr>
          <p:spPr>
            <a:xfrm>
              <a:off x="0" y="0"/>
              <a:ext cx="6633464" cy="1243203"/>
            </a:xfrm>
            <a:custGeom>
              <a:avLst/>
              <a:gdLst/>
              <a:ahLst/>
              <a:cxnLst/>
              <a:rect l="l" t="t" r="r" b="b"/>
              <a:pathLst>
                <a:path w="6633464" h="1243203">
                  <a:moveTo>
                    <a:pt x="0" y="92202"/>
                  </a:moveTo>
                  <a:cubicBezTo>
                    <a:pt x="0" y="41021"/>
                    <a:pt x="42037" y="0"/>
                    <a:pt x="93472" y="0"/>
                  </a:cubicBezTo>
                  <a:lnTo>
                    <a:pt x="6539992" y="0"/>
                  </a:lnTo>
                  <a:lnTo>
                    <a:pt x="6539992" y="12700"/>
                  </a:lnTo>
                  <a:lnTo>
                    <a:pt x="6539992" y="0"/>
                  </a:lnTo>
                  <a:cubicBezTo>
                    <a:pt x="6591427" y="0"/>
                    <a:pt x="6633464" y="41021"/>
                    <a:pt x="6633464" y="92202"/>
                  </a:cubicBezTo>
                  <a:lnTo>
                    <a:pt x="6620764" y="92202"/>
                  </a:lnTo>
                  <a:lnTo>
                    <a:pt x="6633464" y="92202"/>
                  </a:lnTo>
                  <a:lnTo>
                    <a:pt x="6633464" y="1151001"/>
                  </a:lnTo>
                  <a:lnTo>
                    <a:pt x="6620764" y="1151001"/>
                  </a:lnTo>
                  <a:lnTo>
                    <a:pt x="6633464" y="1151001"/>
                  </a:lnTo>
                  <a:cubicBezTo>
                    <a:pt x="6633464" y="1202055"/>
                    <a:pt x="6591427" y="1243203"/>
                    <a:pt x="6539992" y="1243203"/>
                  </a:cubicBezTo>
                  <a:lnTo>
                    <a:pt x="6539992" y="1230503"/>
                  </a:lnTo>
                  <a:lnTo>
                    <a:pt x="6539992" y="1243203"/>
                  </a:lnTo>
                  <a:lnTo>
                    <a:pt x="93472" y="1243203"/>
                  </a:lnTo>
                  <a:lnTo>
                    <a:pt x="93472" y="1230503"/>
                  </a:lnTo>
                  <a:lnTo>
                    <a:pt x="93472" y="1243203"/>
                  </a:lnTo>
                  <a:cubicBezTo>
                    <a:pt x="42037" y="1243203"/>
                    <a:pt x="0" y="1202182"/>
                    <a:pt x="0" y="1151001"/>
                  </a:cubicBezTo>
                  <a:lnTo>
                    <a:pt x="0" y="92202"/>
                  </a:lnTo>
                  <a:lnTo>
                    <a:pt x="12700" y="92202"/>
                  </a:lnTo>
                  <a:lnTo>
                    <a:pt x="0" y="92202"/>
                  </a:lnTo>
                  <a:moveTo>
                    <a:pt x="25400" y="92202"/>
                  </a:moveTo>
                  <a:lnTo>
                    <a:pt x="25400" y="1151001"/>
                  </a:lnTo>
                  <a:lnTo>
                    <a:pt x="12700" y="1151001"/>
                  </a:lnTo>
                  <a:lnTo>
                    <a:pt x="25400" y="1151001"/>
                  </a:lnTo>
                  <a:cubicBezTo>
                    <a:pt x="25400" y="1187704"/>
                    <a:pt x="55753" y="1217803"/>
                    <a:pt x="93472" y="1217803"/>
                  </a:cubicBezTo>
                  <a:lnTo>
                    <a:pt x="6539992" y="1217803"/>
                  </a:lnTo>
                  <a:cubicBezTo>
                    <a:pt x="6577838" y="1217803"/>
                    <a:pt x="6608064" y="1187704"/>
                    <a:pt x="6608064" y="1151001"/>
                  </a:cubicBezTo>
                  <a:lnTo>
                    <a:pt x="6608064" y="92202"/>
                  </a:lnTo>
                  <a:cubicBezTo>
                    <a:pt x="6608064" y="55499"/>
                    <a:pt x="6577711" y="25400"/>
                    <a:pt x="6539992" y="25400"/>
                  </a:cubicBezTo>
                  <a:lnTo>
                    <a:pt x="93472" y="25400"/>
                  </a:lnTo>
                  <a:lnTo>
                    <a:pt x="93472" y="12700"/>
                  </a:lnTo>
                  <a:lnTo>
                    <a:pt x="93472" y="25400"/>
                  </a:lnTo>
                  <a:cubicBezTo>
                    <a:pt x="55753" y="25400"/>
                    <a:pt x="25400" y="55499"/>
                    <a:pt x="25400" y="92202"/>
                  </a:cubicBezTo>
                  <a:close/>
                </a:path>
              </a:pathLst>
            </a:custGeom>
            <a:solidFill>
              <a:srgbClr val="FFE0CC"/>
            </a:solidFill>
            <a:ln w="12700">
              <a:solidFill>
                <a:schemeClr val="accent6"/>
              </a:solidFill>
            </a:ln>
          </p:spPr>
        </p:sp>
      </p:grpSp>
      <p:grpSp>
        <p:nvGrpSpPr>
          <p:cNvPr id="25" name="Group 25"/>
          <p:cNvGrpSpPr/>
          <p:nvPr/>
        </p:nvGrpSpPr>
        <p:grpSpPr>
          <a:xfrm rot="0">
            <a:off x="4033685" y="4185790"/>
            <a:ext cx="567633" cy="875262"/>
            <a:chOff x="0" y="0"/>
            <a:chExt cx="756844" cy="1167016"/>
          </a:xfrm>
        </p:grpSpPr>
        <p:sp>
          <p:nvSpPr>
            <p:cNvPr id="26" name="Freeform 26"/>
            <p:cNvSpPr/>
            <p:nvPr/>
          </p:nvSpPr>
          <p:spPr>
            <a:xfrm>
              <a:off x="0" y="0"/>
              <a:ext cx="756920" cy="1167003"/>
            </a:xfrm>
            <a:custGeom>
              <a:avLst/>
              <a:gdLst/>
              <a:ahLst/>
              <a:cxnLst/>
              <a:rect l="l" t="t" r="r" b="b"/>
              <a:pathLst>
                <a:path w="756920" h="1167003">
                  <a:moveTo>
                    <a:pt x="0" y="49022"/>
                  </a:moveTo>
                  <a:cubicBezTo>
                    <a:pt x="0" y="21971"/>
                    <a:pt x="21971" y="0"/>
                    <a:pt x="49022" y="0"/>
                  </a:cubicBezTo>
                  <a:lnTo>
                    <a:pt x="707898" y="0"/>
                  </a:lnTo>
                  <a:cubicBezTo>
                    <a:pt x="734949" y="0"/>
                    <a:pt x="756920" y="21971"/>
                    <a:pt x="756920" y="49022"/>
                  </a:cubicBezTo>
                  <a:lnTo>
                    <a:pt x="756920" y="1117981"/>
                  </a:lnTo>
                  <a:cubicBezTo>
                    <a:pt x="756920" y="1145032"/>
                    <a:pt x="734949" y="1167003"/>
                    <a:pt x="707898" y="1167003"/>
                  </a:cubicBezTo>
                  <a:lnTo>
                    <a:pt x="49022" y="1167003"/>
                  </a:lnTo>
                  <a:cubicBezTo>
                    <a:pt x="21971" y="1167003"/>
                    <a:pt x="0" y="1145032"/>
                    <a:pt x="0" y="1117981"/>
                  </a:cubicBezTo>
                  <a:close/>
                </a:path>
              </a:pathLst>
            </a:custGeom>
            <a:solidFill>
              <a:srgbClr val="FFFFF4"/>
            </a:solidFill>
            <a:ln w="12700">
              <a:solidFill>
                <a:schemeClr val="accent6"/>
              </a:solidFill>
            </a:ln>
          </p:spPr>
        </p:sp>
      </p:grpSp>
      <p:sp>
        <p:nvSpPr>
          <p:cNvPr id="27" name="Freeform 27" descr="preencoded.png"/>
          <p:cNvSpPr/>
          <p:nvPr/>
        </p:nvSpPr>
        <p:spPr>
          <a:xfrm>
            <a:off x="4206326" y="4516936"/>
            <a:ext cx="212827" cy="212827"/>
          </a:xfrm>
          <a:custGeom>
            <a:avLst/>
            <a:gdLst/>
            <a:ahLst/>
            <a:cxnLst/>
            <a:rect l="l" t="t" r="r" b="b"/>
            <a:pathLst>
              <a:path w="212827" h="212827">
                <a:moveTo>
                  <a:pt x="0" y="0"/>
                </a:moveTo>
                <a:lnTo>
                  <a:pt x="212826" y="0"/>
                </a:lnTo>
                <a:lnTo>
                  <a:pt x="212826" y="212827"/>
                </a:lnTo>
                <a:lnTo>
                  <a:pt x="0" y="212827"/>
                </a:lnTo>
                <a:lnTo>
                  <a:pt x="0" y="0"/>
                </a:lnTo>
                <a:close/>
              </a:path>
            </a:pathLst>
          </a:custGeom>
          <a:blipFill>
            <a:blip r:embed="rId5">
              <a:extLst>
                <a:ext uri="{96DAC541-7B7A-43D3-8B79-37D633B846F1}">
                  <asvg:svgBlip xmlns:asvg="http://schemas.microsoft.com/office/drawing/2016/SVG/main" r:embed="rId6"/>
                </a:ext>
              </a:extLst>
            </a:blip>
            <a:stretch>
              <a:fillRect l="-8695" r="-8695"/>
            </a:stretch>
          </a:blipFill>
        </p:spPr>
      </p:sp>
      <p:sp>
        <p:nvSpPr>
          <p:cNvPr id="28" name="TextBox 28"/>
          <p:cNvSpPr txBox="1"/>
          <p:nvPr/>
        </p:nvSpPr>
        <p:spPr>
          <a:xfrm>
            <a:off x="4743155" y="4289527"/>
            <a:ext cx="2208457" cy="303314"/>
          </a:xfrm>
          <a:prstGeom prst="rect">
            <a:avLst/>
          </a:prstGeom>
        </p:spPr>
        <p:txBody>
          <a:bodyPr lIns="0" tIns="0" rIns="0" bIns="0" rtlCol="0" anchor="t">
            <a:spAutoFit/>
          </a:bodyPr>
          <a:lstStyle/>
          <a:p>
            <a:pPr algn="l">
              <a:lnSpc>
                <a:spcPts val="2060"/>
              </a:lnSpc>
            </a:pPr>
            <a:r>
              <a:rPr lang="en-US" sz="1560">
                <a:solidFill>
                  <a:srgbClr val="67534F"/>
                </a:solidFill>
                <a:latin typeface="Times New Roman" panose="02020603050405020304"/>
                <a:ea typeface="Times New Roman" panose="02020603050405020304"/>
                <a:cs typeface="Times New Roman" panose="02020603050405020304"/>
                <a:sym typeface="Times New Roman" panose="02020603050405020304"/>
              </a:rPr>
              <a:t>BOOKING_CONFIRMED</a:t>
            </a:r>
            <a:endParaRPr lang="en-US" sz="1560">
              <a:solidFill>
                <a:srgbClr val="67534F"/>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29" name="TextBox 29"/>
          <p:cNvSpPr txBox="1"/>
          <p:nvPr/>
        </p:nvSpPr>
        <p:spPr>
          <a:xfrm>
            <a:off x="4743155" y="4706093"/>
            <a:ext cx="4066727" cy="213122"/>
          </a:xfrm>
          <a:prstGeom prst="rect">
            <a:avLst/>
          </a:prstGeom>
        </p:spPr>
        <p:txBody>
          <a:bodyPr lIns="0" tIns="0" rIns="0" bIns="0" rtlCol="0" anchor="t">
            <a:spAutoFit/>
          </a:bodyPr>
          <a:lstStyle/>
          <a:p>
            <a:pPr algn="l">
              <a:lnSpc>
                <a:spcPts val="1435"/>
              </a:lnSpc>
            </a:pPr>
            <a:r>
              <a:rPr lang="en-US" sz="1060">
                <a:solidFill>
                  <a:srgbClr val="67534F"/>
                </a:solidFill>
                <a:latin typeface="Times New Roman" panose="02020603050405020304"/>
                <a:ea typeface="Times New Roman" panose="02020603050405020304"/>
                <a:cs typeface="Times New Roman" panose="02020603050405020304"/>
                <a:sym typeface="Times New Roman" panose="02020603050405020304"/>
              </a:rPr>
              <a:t>Payment verified and booking status confirmed</a:t>
            </a:r>
            <a:endParaRPr lang="en-US" sz="1060">
              <a:solidFill>
                <a:srgbClr val="67534F"/>
              </a:solidFill>
              <a:latin typeface="Times New Roman" panose="02020603050405020304"/>
              <a:ea typeface="Times New Roman" panose="02020603050405020304"/>
              <a:cs typeface="Times New Roman" panose="02020603050405020304"/>
              <a:sym typeface="Times New Roman" panose="02020603050405020304"/>
            </a:endParaRPr>
          </a:p>
        </p:txBody>
      </p:sp>
      <p:grpSp>
        <p:nvGrpSpPr>
          <p:cNvPr id="30" name="Group 30"/>
          <p:cNvGrpSpPr/>
          <p:nvPr/>
        </p:nvGrpSpPr>
        <p:grpSpPr>
          <a:xfrm rot="0">
            <a:off x="4005110" y="5212404"/>
            <a:ext cx="4975174" cy="932412"/>
            <a:chOff x="0" y="0"/>
            <a:chExt cx="6633566" cy="1243216"/>
          </a:xfrm>
        </p:grpSpPr>
        <p:sp>
          <p:nvSpPr>
            <p:cNvPr id="31" name="Freeform 31"/>
            <p:cNvSpPr/>
            <p:nvPr/>
          </p:nvSpPr>
          <p:spPr>
            <a:xfrm>
              <a:off x="12700" y="12700"/>
              <a:ext cx="6608064" cy="1217803"/>
            </a:xfrm>
            <a:custGeom>
              <a:avLst/>
              <a:gdLst/>
              <a:ahLst/>
              <a:cxnLst/>
              <a:rect l="l" t="t" r="r" b="b"/>
              <a:pathLst>
                <a:path w="6608064" h="1217803">
                  <a:moveTo>
                    <a:pt x="0" y="79502"/>
                  </a:moveTo>
                  <a:cubicBezTo>
                    <a:pt x="0" y="35560"/>
                    <a:pt x="36195" y="0"/>
                    <a:pt x="80772" y="0"/>
                  </a:cubicBezTo>
                  <a:lnTo>
                    <a:pt x="6527292" y="0"/>
                  </a:lnTo>
                  <a:cubicBezTo>
                    <a:pt x="6571869" y="0"/>
                    <a:pt x="6608064" y="35560"/>
                    <a:pt x="6608064" y="79502"/>
                  </a:cubicBezTo>
                  <a:lnTo>
                    <a:pt x="6608064" y="1138301"/>
                  </a:lnTo>
                  <a:cubicBezTo>
                    <a:pt x="6608064" y="1182243"/>
                    <a:pt x="6571869" y="1217803"/>
                    <a:pt x="6527292" y="1217803"/>
                  </a:cubicBezTo>
                  <a:lnTo>
                    <a:pt x="80772" y="1217803"/>
                  </a:lnTo>
                  <a:cubicBezTo>
                    <a:pt x="36195" y="1217803"/>
                    <a:pt x="0" y="1182243"/>
                    <a:pt x="0" y="1138301"/>
                  </a:cubicBezTo>
                  <a:close/>
                </a:path>
              </a:pathLst>
            </a:custGeom>
            <a:solidFill>
              <a:srgbClr val="FFFFF4">
                <a:alpha val="90196"/>
              </a:srgbClr>
            </a:solidFill>
            <a:ln w="12700">
              <a:solidFill>
                <a:schemeClr val="accent6"/>
              </a:solidFill>
            </a:ln>
          </p:spPr>
        </p:sp>
        <p:sp>
          <p:nvSpPr>
            <p:cNvPr id="32" name="Freeform 32"/>
            <p:cNvSpPr/>
            <p:nvPr/>
          </p:nvSpPr>
          <p:spPr>
            <a:xfrm>
              <a:off x="0" y="0"/>
              <a:ext cx="6633464" cy="1243203"/>
            </a:xfrm>
            <a:custGeom>
              <a:avLst/>
              <a:gdLst/>
              <a:ahLst/>
              <a:cxnLst/>
              <a:rect l="l" t="t" r="r" b="b"/>
              <a:pathLst>
                <a:path w="6633464" h="1243203">
                  <a:moveTo>
                    <a:pt x="0" y="92202"/>
                  </a:moveTo>
                  <a:cubicBezTo>
                    <a:pt x="0" y="41021"/>
                    <a:pt x="42037" y="0"/>
                    <a:pt x="93472" y="0"/>
                  </a:cubicBezTo>
                  <a:lnTo>
                    <a:pt x="6539992" y="0"/>
                  </a:lnTo>
                  <a:lnTo>
                    <a:pt x="6539992" y="12700"/>
                  </a:lnTo>
                  <a:lnTo>
                    <a:pt x="6539992" y="0"/>
                  </a:lnTo>
                  <a:cubicBezTo>
                    <a:pt x="6591427" y="0"/>
                    <a:pt x="6633464" y="41021"/>
                    <a:pt x="6633464" y="92202"/>
                  </a:cubicBezTo>
                  <a:lnTo>
                    <a:pt x="6620764" y="92202"/>
                  </a:lnTo>
                  <a:lnTo>
                    <a:pt x="6633464" y="92202"/>
                  </a:lnTo>
                  <a:lnTo>
                    <a:pt x="6633464" y="1151001"/>
                  </a:lnTo>
                  <a:lnTo>
                    <a:pt x="6620764" y="1151001"/>
                  </a:lnTo>
                  <a:lnTo>
                    <a:pt x="6633464" y="1151001"/>
                  </a:lnTo>
                  <a:cubicBezTo>
                    <a:pt x="6633464" y="1202055"/>
                    <a:pt x="6591427" y="1243203"/>
                    <a:pt x="6539992" y="1243203"/>
                  </a:cubicBezTo>
                  <a:lnTo>
                    <a:pt x="6539992" y="1230503"/>
                  </a:lnTo>
                  <a:lnTo>
                    <a:pt x="6539992" y="1243203"/>
                  </a:lnTo>
                  <a:lnTo>
                    <a:pt x="93472" y="1243203"/>
                  </a:lnTo>
                  <a:lnTo>
                    <a:pt x="93472" y="1230503"/>
                  </a:lnTo>
                  <a:lnTo>
                    <a:pt x="93472" y="1243203"/>
                  </a:lnTo>
                  <a:cubicBezTo>
                    <a:pt x="42037" y="1243203"/>
                    <a:pt x="0" y="1202182"/>
                    <a:pt x="0" y="1151001"/>
                  </a:cubicBezTo>
                  <a:lnTo>
                    <a:pt x="0" y="92202"/>
                  </a:lnTo>
                  <a:lnTo>
                    <a:pt x="12700" y="92202"/>
                  </a:lnTo>
                  <a:lnTo>
                    <a:pt x="0" y="92202"/>
                  </a:lnTo>
                  <a:moveTo>
                    <a:pt x="25400" y="92202"/>
                  </a:moveTo>
                  <a:lnTo>
                    <a:pt x="25400" y="1151001"/>
                  </a:lnTo>
                  <a:lnTo>
                    <a:pt x="12700" y="1151001"/>
                  </a:lnTo>
                  <a:lnTo>
                    <a:pt x="25400" y="1151001"/>
                  </a:lnTo>
                  <a:cubicBezTo>
                    <a:pt x="25400" y="1187704"/>
                    <a:pt x="55753" y="1217803"/>
                    <a:pt x="93472" y="1217803"/>
                  </a:cubicBezTo>
                  <a:lnTo>
                    <a:pt x="6539992" y="1217803"/>
                  </a:lnTo>
                  <a:cubicBezTo>
                    <a:pt x="6577838" y="1217803"/>
                    <a:pt x="6608064" y="1187704"/>
                    <a:pt x="6608064" y="1151001"/>
                  </a:cubicBezTo>
                  <a:lnTo>
                    <a:pt x="6608064" y="92202"/>
                  </a:lnTo>
                  <a:cubicBezTo>
                    <a:pt x="6608064" y="55499"/>
                    <a:pt x="6577711" y="25400"/>
                    <a:pt x="6539992" y="25400"/>
                  </a:cubicBezTo>
                  <a:lnTo>
                    <a:pt x="93472" y="25400"/>
                  </a:lnTo>
                  <a:lnTo>
                    <a:pt x="93472" y="12700"/>
                  </a:lnTo>
                  <a:lnTo>
                    <a:pt x="93472" y="25400"/>
                  </a:lnTo>
                  <a:cubicBezTo>
                    <a:pt x="55753" y="25400"/>
                    <a:pt x="25400" y="55499"/>
                    <a:pt x="25400" y="92202"/>
                  </a:cubicBezTo>
                  <a:close/>
                </a:path>
              </a:pathLst>
            </a:custGeom>
            <a:solidFill>
              <a:srgbClr val="FFE0CC"/>
            </a:solidFill>
            <a:ln w="12700">
              <a:solidFill>
                <a:schemeClr val="accent6"/>
              </a:solidFill>
            </a:ln>
          </p:spPr>
        </p:sp>
      </p:grpSp>
      <p:grpSp>
        <p:nvGrpSpPr>
          <p:cNvPr id="33" name="Group 33"/>
          <p:cNvGrpSpPr/>
          <p:nvPr/>
        </p:nvGrpSpPr>
        <p:grpSpPr>
          <a:xfrm rot="0">
            <a:off x="4033685" y="5240979"/>
            <a:ext cx="567633" cy="875262"/>
            <a:chOff x="0" y="0"/>
            <a:chExt cx="756844" cy="1167016"/>
          </a:xfrm>
        </p:grpSpPr>
        <p:sp>
          <p:nvSpPr>
            <p:cNvPr id="34" name="Freeform 34"/>
            <p:cNvSpPr/>
            <p:nvPr/>
          </p:nvSpPr>
          <p:spPr>
            <a:xfrm>
              <a:off x="0" y="0"/>
              <a:ext cx="756920" cy="1167003"/>
            </a:xfrm>
            <a:custGeom>
              <a:avLst/>
              <a:gdLst/>
              <a:ahLst/>
              <a:cxnLst/>
              <a:rect l="l" t="t" r="r" b="b"/>
              <a:pathLst>
                <a:path w="756920" h="1167003">
                  <a:moveTo>
                    <a:pt x="0" y="49022"/>
                  </a:moveTo>
                  <a:cubicBezTo>
                    <a:pt x="0" y="21971"/>
                    <a:pt x="21971" y="0"/>
                    <a:pt x="49022" y="0"/>
                  </a:cubicBezTo>
                  <a:lnTo>
                    <a:pt x="707898" y="0"/>
                  </a:lnTo>
                  <a:cubicBezTo>
                    <a:pt x="734949" y="0"/>
                    <a:pt x="756920" y="21971"/>
                    <a:pt x="756920" y="49022"/>
                  </a:cubicBezTo>
                  <a:lnTo>
                    <a:pt x="756920" y="1117981"/>
                  </a:lnTo>
                  <a:cubicBezTo>
                    <a:pt x="756920" y="1145032"/>
                    <a:pt x="734949" y="1167003"/>
                    <a:pt x="707898" y="1167003"/>
                  </a:cubicBezTo>
                  <a:lnTo>
                    <a:pt x="49022" y="1167003"/>
                  </a:lnTo>
                  <a:cubicBezTo>
                    <a:pt x="21971" y="1167003"/>
                    <a:pt x="0" y="1145032"/>
                    <a:pt x="0" y="1117981"/>
                  </a:cubicBezTo>
                  <a:close/>
                </a:path>
              </a:pathLst>
            </a:custGeom>
            <a:solidFill>
              <a:srgbClr val="FFFFF4"/>
            </a:solidFill>
            <a:ln w="12700">
              <a:solidFill>
                <a:schemeClr val="accent6"/>
              </a:solidFill>
            </a:ln>
          </p:spPr>
        </p:sp>
      </p:grpSp>
      <p:sp>
        <p:nvSpPr>
          <p:cNvPr id="35" name="Freeform 35" descr="preencoded.png"/>
          <p:cNvSpPr/>
          <p:nvPr/>
        </p:nvSpPr>
        <p:spPr>
          <a:xfrm>
            <a:off x="4206326" y="5572125"/>
            <a:ext cx="212827" cy="212827"/>
          </a:xfrm>
          <a:custGeom>
            <a:avLst/>
            <a:gdLst/>
            <a:ahLst/>
            <a:cxnLst/>
            <a:rect l="l" t="t" r="r" b="b"/>
            <a:pathLst>
              <a:path w="212827" h="212827">
                <a:moveTo>
                  <a:pt x="0" y="0"/>
                </a:moveTo>
                <a:lnTo>
                  <a:pt x="212826" y="0"/>
                </a:lnTo>
                <a:lnTo>
                  <a:pt x="212826" y="212827"/>
                </a:lnTo>
                <a:lnTo>
                  <a:pt x="0" y="21282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36" name="TextBox 36"/>
          <p:cNvSpPr txBox="1"/>
          <p:nvPr/>
        </p:nvSpPr>
        <p:spPr>
          <a:xfrm>
            <a:off x="4743450" y="5344795"/>
            <a:ext cx="2495550" cy="242570"/>
          </a:xfrm>
          <a:prstGeom prst="rect">
            <a:avLst/>
          </a:prstGeom>
        </p:spPr>
        <p:txBody>
          <a:bodyPr lIns="0" tIns="0" rIns="0" bIns="0" rtlCol="0" anchor="t">
            <a:noAutofit/>
          </a:bodyPr>
          <a:lstStyle/>
          <a:p>
            <a:pPr algn="l">
              <a:lnSpc>
                <a:spcPts val="2060"/>
              </a:lnSpc>
            </a:pPr>
            <a:r>
              <a:rPr lang="en-US" sz="1560">
                <a:solidFill>
                  <a:srgbClr val="67534F"/>
                </a:solidFill>
                <a:latin typeface="Times New Roman" panose="02020603050405020304"/>
                <a:ea typeface="Times New Roman" panose="02020603050405020304"/>
                <a:cs typeface="Times New Roman" panose="02020603050405020304"/>
                <a:sym typeface="Times New Roman" panose="02020603050405020304"/>
              </a:rPr>
              <a:t>BOOKING_CANCELLED</a:t>
            </a:r>
            <a:endParaRPr lang="en-US" sz="1560">
              <a:solidFill>
                <a:srgbClr val="67534F"/>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37" name="TextBox 37"/>
          <p:cNvSpPr txBox="1"/>
          <p:nvPr/>
        </p:nvSpPr>
        <p:spPr>
          <a:xfrm>
            <a:off x="4743155" y="5761282"/>
            <a:ext cx="4066727" cy="213122"/>
          </a:xfrm>
          <a:prstGeom prst="rect">
            <a:avLst/>
          </a:prstGeom>
        </p:spPr>
        <p:txBody>
          <a:bodyPr lIns="0" tIns="0" rIns="0" bIns="0" rtlCol="0" anchor="t">
            <a:spAutoFit/>
          </a:bodyPr>
          <a:lstStyle/>
          <a:p>
            <a:pPr algn="l">
              <a:lnSpc>
                <a:spcPts val="1435"/>
              </a:lnSpc>
            </a:pPr>
            <a:r>
              <a:rPr lang="en-US" sz="1060">
                <a:solidFill>
                  <a:srgbClr val="67534F"/>
                </a:solidFill>
                <a:latin typeface="Times New Roman" panose="02020603050405020304"/>
                <a:ea typeface="Times New Roman" panose="02020603050405020304"/>
                <a:cs typeface="Times New Roman" panose="02020603050405020304"/>
                <a:sym typeface="Times New Roman" panose="02020603050405020304"/>
              </a:rPr>
              <a:t>Reservation cancelled by user or system</a:t>
            </a:r>
            <a:endParaRPr lang="en-US" sz="1060">
              <a:solidFill>
                <a:srgbClr val="67534F"/>
              </a:solidFill>
              <a:latin typeface="Times New Roman" panose="02020603050405020304"/>
              <a:ea typeface="Times New Roman" panose="02020603050405020304"/>
              <a:cs typeface="Times New Roman" panose="02020603050405020304"/>
              <a:sym typeface="Times New Roman" panose="02020603050405020304"/>
            </a:endParaRPr>
          </a:p>
        </p:txBody>
      </p:sp>
      <p:grpSp>
        <p:nvGrpSpPr>
          <p:cNvPr id="38" name="Group 38"/>
          <p:cNvGrpSpPr/>
          <p:nvPr/>
        </p:nvGrpSpPr>
        <p:grpSpPr>
          <a:xfrm rot="0">
            <a:off x="4005110" y="6267602"/>
            <a:ext cx="4975174" cy="932412"/>
            <a:chOff x="0" y="0"/>
            <a:chExt cx="6633566" cy="1243216"/>
          </a:xfrm>
        </p:grpSpPr>
        <p:sp>
          <p:nvSpPr>
            <p:cNvPr id="39" name="Freeform 39"/>
            <p:cNvSpPr/>
            <p:nvPr/>
          </p:nvSpPr>
          <p:spPr>
            <a:xfrm>
              <a:off x="12700" y="12700"/>
              <a:ext cx="6608064" cy="1217803"/>
            </a:xfrm>
            <a:custGeom>
              <a:avLst/>
              <a:gdLst/>
              <a:ahLst/>
              <a:cxnLst/>
              <a:rect l="l" t="t" r="r" b="b"/>
              <a:pathLst>
                <a:path w="6608064" h="1217803">
                  <a:moveTo>
                    <a:pt x="0" y="79502"/>
                  </a:moveTo>
                  <a:cubicBezTo>
                    <a:pt x="0" y="35560"/>
                    <a:pt x="36195" y="0"/>
                    <a:pt x="80772" y="0"/>
                  </a:cubicBezTo>
                  <a:lnTo>
                    <a:pt x="6527292" y="0"/>
                  </a:lnTo>
                  <a:cubicBezTo>
                    <a:pt x="6571869" y="0"/>
                    <a:pt x="6608064" y="35560"/>
                    <a:pt x="6608064" y="79502"/>
                  </a:cubicBezTo>
                  <a:lnTo>
                    <a:pt x="6608064" y="1138301"/>
                  </a:lnTo>
                  <a:cubicBezTo>
                    <a:pt x="6608064" y="1182243"/>
                    <a:pt x="6571869" y="1217803"/>
                    <a:pt x="6527292" y="1217803"/>
                  </a:cubicBezTo>
                  <a:lnTo>
                    <a:pt x="80772" y="1217803"/>
                  </a:lnTo>
                  <a:cubicBezTo>
                    <a:pt x="36195" y="1217803"/>
                    <a:pt x="0" y="1182243"/>
                    <a:pt x="0" y="1138301"/>
                  </a:cubicBezTo>
                  <a:close/>
                </a:path>
              </a:pathLst>
            </a:custGeom>
            <a:solidFill>
              <a:srgbClr val="FFFFF4">
                <a:alpha val="90196"/>
              </a:srgbClr>
            </a:solidFill>
            <a:ln w="12700">
              <a:solidFill>
                <a:schemeClr val="accent6"/>
              </a:solidFill>
            </a:ln>
          </p:spPr>
        </p:sp>
        <p:sp>
          <p:nvSpPr>
            <p:cNvPr id="40" name="Freeform 40"/>
            <p:cNvSpPr/>
            <p:nvPr/>
          </p:nvSpPr>
          <p:spPr>
            <a:xfrm>
              <a:off x="0" y="0"/>
              <a:ext cx="6633464" cy="1243203"/>
            </a:xfrm>
            <a:custGeom>
              <a:avLst/>
              <a:gdLst/>
              <a:ahLst/>
              <a:cxnLst/>
              <a:rect l="l" t="t" r="r" b="b"/>
              <a:pathLst>
                <a:path w="6633464" h="1243203">
                  <a:moveTo>
                    <a:pt x="0" y="92202"/>
                  </a:moveTo>
                  <a:cubicBezTo>
                    <a:pt x="0" y="41021"/>
                    <a:pt x="42037" y="0"/>
                    <a:pt x="93472" y="0"/>
                  </a:cubicBezTo>
                  <a:lnTo>
                    <a:pt x="6539992" y="0"/>
                  </a:lnTo>
                  <a:lnTo>
                    <a:pt x="6539992" y="12700"/>
                  </a:lnTo>
                  <a:lnTo>
                    <a:pt x="6539992" y="0"/>
                  </a:lnTo>
                  <a:cubicBezTo>
                    <a:pt x="6591427" y="0"/>
                    <a:pt x="6633464" y="41021"/>
                    <a:pt x="6633464" y="92202"/>
                  </a:cubicBezTo>
                  <a:lnTo>
                    <a:pt x="6620764" y="92202"/>
                  </a:lnTo>
                  <a:lnTo>
                    <a:pt x="6633464" y="92202"/>
                  </a:lnTo>
                  <a:lnTo>
                    <a:pt x="6633464" y="1151001"/>
                  </a:lnTo>
                  <a:lnTo>
                    <a:pt x="6620764" y="1151001"/>
                  </a:lnTo>
                  <a:lnTo>
                    <a:pt x="6633464" y="1151001"/>
                  </a:lnTo>
                  <a:cubicBezTo>
                    <a:pt x="6633464" y="1202055"/>
                    <a:pt x="6591427" y="1243203"/>
                    <a:pt x="6539992" y="1243203"/>
                  </a:cubicBezTo>
                  <a:lnTo>
                    <a:pt x="6539992" y="1230503"/>
                  </a:lnTo>
                  <a:lnTo>
                    <a:pt x="6539992" y="1243203"/>
                  </a:lnTo>
                  <a:lnTo>
                    <a:pt x="93472" y="1243203"/>
                  </a:lnTo>
                  <a:lnTo>
                    <a:pt x="93472" y="1230503"/>
                  </a:lnTo>
                  <a:lnTo>
                    <a:pt x="93472" y="1243203"/>
                  </a:lnTo>
                  <a:cubicBezTo>
                    <a:pt x="42037" y="1243203"/>
                    <a:pt x="0" y="1202182"/>
                    <a:pt x="0" y="1151001"/>
                  </a:cubicBezTo>
                  <a:lnTo>
                    <a:pt x="0" y="92202"/>
                  </a:lnTo>
                  <a:lnTo>
                    <a:pt x="12700" y="92202"/>
                  </a:lnTo>
                  <a:lnTo>
                    <a:pt x="0" y="92202"/>
                  </a:lnTo>
                  <a:moveTo>
                    <a:pt x="25400" y="92202"/>
                  </a:moveTo>
                  <a:lnTo>
                    <a:pt x="25400" y="1151001"/>
                  </a:lnTo>
                  <a:lnTo>
                    <a:pt x="12700" y="1151001"/>
                  </a:lnTo>
                  <a:lnTo>
                    <a:pt x="25400" y="1151001"/>
                  </a:lnTo>
                  <a:cubicBezTo>
                    <a:pt x="25400" y="1187704"/>
                    <a:pt x="55753" y="1217803"/>
                    <a:pt x="93472" y="1217803"/>
                  </a:cubicBezTo>
                  <a:lnTo>
                    <a:pt x="6539992" y="1217803"/>
                  </a:lnTo>
                  <a:cubicBezTo>
                    <a:pt x="6577838" y="1217803"/>
                    <a:pt x="6608064" y="1187704"/>
                    <a:pt x="6608064" y="1151001"/>
                  </a:cubicBezTo>
                  <a:lnTo>
                    <a:pt x="6608064" y="92202"/>
                  </a:lnTo>
                  <a:cubicBezTo>
                    <a:pt x="6608064" y="55499"/>
                    <a:pt x="6577711" y="25400"/>
                    <a:pt x="6539992" y="25400"/>
                  </a:cubicBezTo>
                  <a:lnTo>
                    <a:pt x="93472" y="25400"/>
                  </a:lnTo>
                  <a:lnTo>
                    <a:pt x="93472" y="12700"/>
                  </a:lnTo>
                  <a:lnTo>
                    <a:pt x="93472" y="25400"/>
                  </a:lnTo>
                  <a:cubicBezTo>
                    <a:pt x="55753" y="25400"/>
                    <a:pt x="25400" y="55499"/>
                    <a:pt x="25400" y="92202"/>
                  </a:cubicBezTo>
                  <a:close/>
                </a:path>
              </a:pathLst>
            </a:custGeom>
            <a:solidFill>
              <a:srgbClr val="FFE0CC"/>
            </a:solidFill>
            <a:ln w="12700">
              <a:solidFill>
                <a:schemeClr val="accent6"/>
              </a:solidFill>
            </a:ln>
          </p:spPr>
        </p:sp>
      </p:grpSp>
      <p:grpSp>
        <p:nvGrpSpPr>
          <p:cNvPr id="41" name="Group 41"/>
          <p:cNvGrpSpPr/>
          <p:nvPr/>
        </p:nvGrpSpPr>
        <p:grpSpPr>
          <a:xfrm rot="0">
            <a:off x="4033685" y="6296177"/>
            <a:ext cx="567633" cy="875262"/>
            <a:chOff x="0" y="0"/>
            <a:chExt cx="756844" cy="1167016"/>
          </a:xfrm>
        </p:grpSpPr>
        <p:sp>
          <p:nvSpPr>
            <p:cNvPr id="42" name="Freeform 42"/>
            <p:cNvSpPr/>
            <p:nvPr/>
          </p:nvSpPr>
          <p:spPr>
            <a:xfrm>
              <a:off x="0" y="0"/>
              <a:ext cx="756920" cy="1167003"/>
            </a:xfrm>
            <a:custGeom>
              <a:avLst/>
              <a:gdLst/>
              <a:ahLst/>
              <a:cxnLst/>
              <a:rect l="l" t="t" r="r" b="b"/>
              <a:pathLst>
                <a:path w="756920" h="1167003">
                  <a:moveTo>
                    <a:pt x="0" y="49022"/>
                  </a:moveTo>
                  <a:cubicBezTo>
                    <a:pt x="0" y="21971"/>
                    <a:pt x="21971" y="0"/>
                    <a:pt x="49022" y="0"/>
                  </a:cubicBezTo>
                  <a:lnTo>
                    <a:pt x="707898" y="0"/>
                  </a:lnTo>
                  <a:cubicBezTo>
                    <a:pt x="734949" y="0"/>
                    <a:pt x="756920" y="21971"/>
                    <a:pt x="756920" y="49022"/>
                  </a:cubicBezTo>
                  <a:lnTo>
                    <a:pt x="756920" y="1117981"/>
                  </a:lnTo>
                  <a:cubicBezTo>
                    <a:pt x="756920" y="1145032"/>
                    <a:pt x="734949" y="1167003"/>
                    <a:pt x="707898" y="1167003"/>
                  </a:cubicBezTo>
                  <a:lnTo>
                    <a:pt x="49022" y="1167003"/>
                  </a:lnTo>
                  <a:cubicBezTo>
                    <a:pt x="21971" y="1167003"/>
                    <a:pt x="0" y="1145032"/>
                    <a:pt x="0" y="1117981"/>
                  </a:cubicBezTo>
                  <a:close/>
                </a:path>
              </a:pathLst>
            </a:custGeom>
            <a:solidFill>
              <a:srgbClr val="FFFFF4"/>
            </a:solidFill>
            <a:ln w="12700">
              <a:solidFill>
                <a:schemeClr val="accent6"/>
              </a:solidFill>
            </a:ln>
          </p:spPr>
        </p:sp>
      </p:grpSp>
      <p:sp>
        <p:nvSpPr>
          <p:cNvPr id="43" name="Freeform 43" descr="preencoded.png"/>
          <p:cNvSpPr/>
          <p:nvPr/>
        </p:nvSpPr>
        <p:spPr>
          <a:xfrm>
            <a:off x="4206326" y="6627314"/>
            <a:ext cx="212827" cy="212827"/>
          </a:xfrm>
          <a:custGeom>
            <a:avLst/>
            <a:gdLst/>
            <a:ahLst/>
            <a:cxnLst/>
            <a:rect l="l" t="t" r="r" b="b"/>
            <a:pathLst>
              <a:path w="212827" h="212827">
                <a:moveTo>
                  <a:pt x="0" y="0"/>
                </a:moveTo>
                <a:lnTo>
                  <a:pt x="212826" y="0"/>
                </a:lnTo>
                <a:lnTo>
                  <a:pt x="212826" y="212827"/>
                </a:lnTo>
                <a:lnTo>
                  <a:pt x="0" y="212827"/>
                </a:lnTo>
                <a:lnTo>
                  <a:pt x="0" y="0"/>
                </a:lnTo>
                <a:close/>
              </a:path>
            </a:pathLst>
          </a:custGeom>
          <a:blipFill>
            <a:blip r:embed="rId9">
              <a:extLst>
                <a:ext uri="{96DAC541-7B7A-43D3-8B79-37D633B846F1}">
                  <asvg:svgBlip xmlns:asvg="http://schemas.microsoft.com/office/drawing/2016/SVG/main" r:embed="rId10"/>
                </a:ext>
              </a:extLst>
            </a:blip>
            <a:stretch>
              <a:fillRect l="-4345" r="-4350"/>
            </a:stretch>
          </a:blipFill>
        </p:spPr>
      </p:sp>
      <p:sp>
        <p:nvSpPr>
          <p:cNvPr id="44" name="TextBox 44"/>
          <p:cNvSpPr txBox="1"/>
          <p:nvPr/>
        </p:nvSpPr>
        <p:spPr>
          <a:xfrm>
            <a:off x="4743450" y="6400165"/>
            <a:ext cx="2616835" cy="295275"/>
          </a:xfrm>
          <a:prstGeom prst="rect">
            <a:avLst/>
          </a:prstGeom>
        </p:spPr>
        <p:txBody>
          <a:bodyPr lIns="0" tIns="0" rIns="0" bIns="0" rtlCol="0" anchor="t">
            <a:noAutofit/>
          </a:bodyPr>
          <a:lstStyle/>
          <a:p>
            <a:pPr algn="l">
              <a:lnSpc>
                <a:spcPts val="2060"/>
              </a:lnSpc>
            </a:pPr>
            <a:r>
              <a:rPr lang="en-US" sz="1560">
                <a:solidFill>
                  <a:srgbClr val="67534F"/>
                </a:solidFill>
                <a:latin typeface="Times New Roman" panose="02020603050405020304"/>
                <a:ea typeface="Times New Roman" panose="02020603050405020304"/>
                <a:cs typeface="Times New Roman" panose="02020603050405020304"/>
                <a:sym typeface="Times New Roman" panose="02020603050405020304"/>
              </a:rPr>
              <a:t>CHECK_IN_COMPLETED</a:t>
            </a:r>
            <a:endParaRPr lang="en-US" sz="1560">
              <a:solidFill>
                <a:srgbClr val="67534F"/>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45" name="TextBox 45"/>
          <p:cNvSpPr txBox="1"/>
          <p:nvPr/>
        </p:nvSpPr>
        <p:spPr>
          <a:xfrm>
            <a:off x="4743155" y="6816481"/>
            <a:ext cx="4066727" cy="213122"/>
          </a:xfrm>
          <a:prstGeom prst="rect">
            <a:avLst/>
          </a:prstGeom>
        </p:spPr>
        <p:txBody>
          <a:bodyPr lIns="0" tIns="0" rIns="0" bIns="0" rtlCol="0" anchor="t">
            <a:spAutoFit/>
          </a:bodyPr>
          <a:lstStyle/>
          <a:p>
            <a:pPr algn="l">
              <a:lnSpc>
                <a:spcPts val="1435"/>
              </a:lnSpc>
            </a:pPr>
            <a:r>
              <a:rPr lang="en-US" sz="1060">
                <a:solidFill>
                  <a:srgbClr val="67534F"/>
                </a:solidFill>
                <a:latin typeface="Times New Roman" panose="02020603050405020304"/>
                <a:ea typeface="Times New Roman" panose="02020603050405020304"/>
                <a:cs typeface="Times New Roman" panose="02020603050405020304"/>
                <a:sym typeface="Times New Roman" panose="02020603050405020304"/>
              </a:rPr>
              <a:t>Guest arrival processed, room assigned</a:t>
            </a:r>
            <a:endParaRPr lang="en-US" sz="1060">
              <a:solidFill>
                <a:srgbClr val="67534F"/>
              </a:solidFill>
              <a:latin typeface="Times New Roman" panose="02020603050405020304"/>
              <a:ea typeface="Times New Roman" panose="02020603050405020304"/>
              <a:cs typeface="Times New Roman" panose="02020603050405020304"/>
              <a:sym typeface="Times New Roman" panose="02020603050405020304"/>
            </a:endParaRPr>
          </a:p>
        </p:txBody>
      </p:sp>
      <p:grpSp>
        <p:nvGrpSpPr>
          <p:cNvPr id="46" name="Group 46"/>
          <p:cNvGrpSpPr/>
          <p:nvPr/>
        </p:nvGrpSpPr>
        <p:grpSpPr>
          <a:xfrm rot="0">
            <a:off x="4005110" y="7322791"/>
            <a:ext cx="4975174" cy="932412"/>
            <a:chOff x="0" y="0"/>
            <a:chExt cx="6633566" cy="1243216"/>
          </a:xfrm>
        </p:grpSpPr>
        <p:sp>
          <p:nvSpPr>
            <p:cNvPr id="47" name="Freeform 47"/>
            <p:cNvSpPr/>
            <p:nvPr/>
          </p:nvSpPr>
          <p:spPr>
            <a:xfrm>
              <a:off x="12700" y="12700"/>
              <a:ext cx="6608064" cy="1217803"/>
            </a:xfrm>
            <a:custGeom>
              <a:avLst/>
              <a:gdLst/>
              <a:ahLst/>
              <a:cxnLst/>
              <a:rect l="l" t="t" r="r" b="b"/>
              <a:pathLst>
                <a:path w="6608064" h="1217803">
                  <a:moveTo>
                    <a:pt x="0" y="79502"/>
                  </a:moveTo>
                  <a:cubicBezTo>
                    <a:pt x="0" y="35560"/>
                    <a:pt x="36195" y="0"/>
                    <a:pt x="80772" y="0"/>
                  </a:cubicBezTo>
                  <a:lnTo>
                    <a:pt x="6527292" y="0"/>
                  </a:lnTo>
                  <a:cubicBezTo>
                    <a:pt x="6571869" y="0"/>
                    <a:pt x="6608064" y="35560"/>
                    <a:pt x="6608064" y="79502"/>
                  </a:cubicBezTo>
                  <a:lnTo>
                    <a:pt x="6608064" y="1138301"/>
                  </a:lnTo>
                  <a:cubicBezTo>
                    <a:pt x="6608064" y="1182243"/>
                    <a:pt x="6571869" y="1217803"/>
                    <a:pt x="6527292" y="1217803"/>
                  </a:cubicBezTo>
                  <a:lnTo>
                    <a:pt x="80772" y="1217803"/>
                  </a:lnTo>
                  <a:cubicBezTo>
                    <a:pt x="36195" y="1217803"/>
                    <a:pt x="0" y="1182243"/>
                    <a:pt x="0" y="1138301"/>
                  </a:cubicBezTo>
                  <a:close/>
                </a:path>
              </a:pathLst>
            </a:custGeom>
            <a:solidFill>
              <a:srgbClr val="FFFFF4">
                <a:alpha val="90196"/>
              </a:srgbClr>
            </a:solidFill>
            <a:ln w="12700">
              <a:solidFill>
                <a:schemeClr val="accent6"/>
              </a:solidFill>
            </a:ln>
          </p:spPr>
        </p:sp>
        <p:sp>
          <p:nvSpPr>
            <p:cNvPr id="48" name="Freeform 48"/>
            <p:cNvSpPr/>
            <p:nvPr/>
          </p:nvSpPr>
          <p:spPr>
            <a:xfrm>
              <a:off x="0" y="0"/>
              <a:ext cx="6633464" cy="1243203"/>
            </a:xfrm>
            <a:custGeom>
              <a:avLst/>
              <a:gdLst/>
              <a:ahLst/>
              <a:cxnLst/>
              <a:rect l="l" t="t" r="r" b="b"/>
              <a:pathLst>
                <a:path w="6633464" h="1243203">
                  <a:moveTo>
                    <a:pt x="0" y="92202"/>
                  </a:moveTo>
                  <a:cubicBezTo>
                    <a:pt x="0" y="41021"/>
                    <a:pt x="42037" y="0"/>
                    <a:pt x="93472" y="0"/>
                  </a:cubicBezTo>
                  <a:lnTo>
                    <a:pt x="6539992" y="0"/>
                  </a:lnTo>
                  <a:lnTo>
                    <a:pt x="6539992" y="12700"/>
                  </a:lnTo>
                  <a:lnTo>
                    <a:pt x="6539992" y="0"/>
                  </a:lnTo>
                  <a:cubicBezTo>
                    <a:pt x="6591427" y="0"/>
                    <a:pt x="6633464" y="41021"/>
                    <a:pt x="6633464" y="92202"/>
                  </a:cubicBezTo>
                  <a:lnTo>
                    <a:pt x="6620764" y="92202"/>
                  </a:lnTo>
                  <a:lnTo>
                    <a:pt x="6633464" y="92202"/>
                  </a:lnTo>
                  <a:lnTo>
                    <a:pt x="6633464" y="1151001"/>
                  </a:lnTo>
                  <a:lnTo>
                    <a:pt x="6620764" y="1151001"/>
                  </a:lnTo>
                  <a:lnTo>
                    <a:pt x="6633464" y="1151001"/>
                  </a:lnTo>
                  <a:cubicBezTo>
                    <a:pt x="6633464" y="1202055"/>
                    <a:pt x="6591427" y="1243203"/>
                    <a:pt x="6539992" y="1243203"/>
                  </a:cubicBezTo>
                  <a:lnTo>
                    <a:pt x="6539992" y="1230503"/>
                  </a:lnTo>
                  <a:lnTo>
                    <a:pt x="6539992" y="1243203"/>
                  </a:lnTo>
                  <a:lnTo>
                    <a:pt x="93472" y="1243203"/>
                  </a:lnTo>
                  <a:lnTo>
                    <a:pt x="93472" y="1230503"/>
                  </a:lnTo>
                  <a:lnTo>
                    <a:pt x="93472" y="1243203"/>
                  </a:lnTo>
                  <a:cubicBezTo>
                    <a:pt x="42037" y="1243203"/>
                    <a:pt x="0" y="1202182"/>
                    <a:pt x="0" y="1151001"/>
                  </a:cubicBezTo>
                  <a:lnTo>
                    <a:pt x="0" y="92202"/>
                  </a:lnTo>
                  <a:lnTo>
                    <a:pt x="12700" y="92202"/>
                  </a:lnTo>
                  <a:lnTo>
                    <a:pt x="0" y="92202"/>
                  </a:lnTo>
                  <a:moveTo>
                    <a:pt x="25400" y="92202"/>
                  </a:moveTo>
                  <a:lnTo>
                    <a:pt x="25400" y="1151001"/>
                  </a:lnTo>
                  <a:lnTo>
                    <a:pt x="12700" y="1151001"/>
                  </a:lnTo>
                  <a:lnTo>
                    <a:pt x="25400" y="1151001"/>
                  </a:lnTo>
                  <a:cubicBezTo>
                    <a:pt x="25400" y="1187704"/>
                    <a:pt x="55753" y="1217803"/>
                    <a:pt x="93472" y="1217803"/>
                  </a:cubicBezTo>
                  <a:lnTo>
                    <a:pt x="6539992" y="1217803"/>
                  </a:lnTo>
                  <a:cubicBezTo>
                    <a:pt x="6577838" y="1217803"/>
                    <a:pt x="6608064" y="1187704"/>
                    <a:pt x="6608064" y="1151001"/>
                  </a:cubicBezTo>
                  <a:lnTo>
                    <a:pt x="6608064" y="92202"/>
                  </a:lnTo>
                  <a:cubicBezTo>
                    <a:pt x="6608064" y="55499"/>
                    <a:pt x="6577711" y="25400"/>
                    <a:pt x="6539992" y="25400"/>
                  </a:cubicBezTo>
                  <a:lnTo>
                    <a:pt x="93472" y="25400"/>
                  </a:lnTo>
                  <a:lnTo>
                    <a:pt x="93472" y="12700"/>
                  </a:lnTo>
                  <a:lnTo>
                    <a:pt x="93472" y="25400"/>
                  </a:lnTo>
                  <a:cubicBezTo>
                    <a:pt x="55753" y="25400"/>
                    <a:pt x="25400" y="55499"/>
                    <a:pt x="25400" y="92202"/>
                  </a:cubicBezTo>
                  <a:close/>
                </a:path>
              </a:pathLst>
            </a:custGeom>
            <a:solidFill>
              <a:srgbClr val="FFE0CC"/>
            </a:solidFill>
            <a:ln w="12700">
              <a:solidFill>
                <a:schemeClr val="accent6"/>
              </a:solidFill>
            </a:ln>
          </p:spPr>
        </p:sp>
      </p:grpSp>
      <p:grpSp>
        <p:nvGrpSpPr>
          <p:cNvPr id="49" name="Group 49"/>
          <p:cNvGrpSpPr/>
          <p:nvPr/>
        </p:nvGrpSpPr>
        <p:grpSpPr>
          <a:xfrm rot="0">
            <a:off x="4033685" y="7351366"/>
            <a:ext cx="567633" cy="875262"/>
            <a:chOff x="0" y="0"/>
            <a:chExt cx="756844" cy="1167016"/>
          </a:xfrm>
        </p:grpSpPr>
        <p:sp>
          <p:nvSpPr>
            <p:cNvPr id="50" name="Freeform 50"/>
            <p:cNvSpPr/>
            <p:nvPr/>
          </p:nvSpPr>
          <p:spPr>
            <a:xfrm>
              <a:off x="0" y="0"/>
              <a:ext cx="756920" cy="1167003"/>
            </a:xfrm>
            <a:custGeom>
              <a:avLst/>
              <a:gdLst/>
              <a:ahLst/>
              <a:cxnLst/>
              <a:rect l="l" t="t" r="r" b="b"/>
              <a:pathLst>
                <a:path w="756920" h="1167003">
                  <a:moveTo>
                    <a:pt x="0" y="49022"/>
                  </a:moveTo>
                  <a:cubicBezTo>
                    <a:pt x="0" y="21971"/>
                    <a:pt x="21971" y="0"/>
                    <a:pt x="49022" y="0"/>
                  </a:cubicBezTo>
                  <a:lnTo>
                    <a:pt x="707898" y="0"/>
                  </a:lnTo>
                  <a:cubicBezTo>
                    <a:pt x="734949" y="0"/>
                    <a:pt x="756920" y="21971"/>
                    <a:pt x="756920" y="49022"/>
                  </a:cubicBezTo>
                  <a:lnTo>
                    <a:pt x="756920" y="1117981"/>
                  </a:lnTo>
                  <a:cubicBezTo>
                    <a:pt x="756920" y="1145032"/>
                    <a:pt x="734949" y="1167003"/>
                    <a:pt x="707898" y="1167003"/>
                  </a:cubicBezTo>
                  <a:lnTo>
                    <a:pt x="49022" y="1167003"/>
                  </a:lnTo>
                  <a:cubicBezTo>
                    <a:pt x="21971" y="1167003"/>
                    <a:pt x="0" y="1145032"/>
                    <a:pt x="0" y="1117981"/>
                  </a:cubicBezTo>
                  <a:close/>
                </a:path>
              </a:pathLst>
            </a:custGeom>
            <a:solidFill>
              <a:srgbClr val="FFFFF4"/>
            </a:solidFill>
            <a:ln w="12700">
              <a:solidFill>
                <a:schemeClr val="accent6"/>
              </a:solidFill>
            </a:ln>
          </p:spPr>
          <p:txBody>
            <a:bodyPr/>
            <a:p>
              <a:endParaRPr lang="en-US"/>
            </a:p>
          </p:txBody>
        </p:sp>
      </p:grpSp>
      <p:sp>
        <p:nvSpPr>
          <p:cNvPr id="51" name="Freeform 51" descr="preencoded.png"/>
          <p:cNvSpPr/>
          <p:nvPr/>
        </p:nvSpPr>
        <p:spPr>
          <a:xfrm>
            <a:off x="4206326" y="7682503"/>
            <a:ext cx="212827" cy="212827"/>
          </a:xfrm>
          <a:custGeom>
            <a:avLst/>
            <a:gdLst/>
            <a:ahLst/>
            <a:cxnLst/>
            <a:rect l="l" t="t" r="r" b="b"/>
            <a:pathLst>
              <a:path w="212827" h="212827">
                <a:moveTo>
                  <a:pt x="0" y="0"/>
                </a:moveTo>
                <a:lnTo>
                  <a:pt x="212826" y="0"/>
                </a:lnTo>
                <a:lnTo>
                  <a:pt x="212826" y="212827"/>
                </a:lnTo>
                <a:lnTo>
                  <a:pt x="0" y="212827"/>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52" name="TextBox 52"/>
          <p:cNvSpPr txBox="1"/>
          <p:nvPr/>
        </p:nvSpPr>
        <p:spPr>
          <a:xfrm>
            <a:off x="4743450" y="7454900"/>
            <a:ext cx="2796540" cy="290830"/>
          </a:xfrm>
          <a:prstGeom prst="rect">
            <a:avLst/>
          </a:prstGeom>
        </p:spPr>
        <p:txBody>
          <a:bodyPr lIns="0" tIns="0" rIns="0" bIns="0" rtlCol="0" anchor="t">
            <a:noAutofit/>
          </a:bodyPr>
          <a:lstStyle/>
          <a:p>
            <a:pPr algn="l">
              <a:lnSpc>
                <a:spcPts val="2060"/>
              </a:lnSpc>
            </a:pPr>
            <a:r>
              <a:rPr lang="en-US" sz="1560">
                <a:solidFill>
                  <a:srgbClr val="67534F"/>
                </a:solidFill>
                <a:latin typeface="Times New Roman" panose="02020603050405020304"/>
                <a:ea typeface="Times New Roman" panose="02020603050405020304"/>
                <a:cs typeface="Times New Roman" panose="02020603050405020304"/>
                <a:sym typeface="Times New Roman" panose="02020603050405020304"/>
              </a:rPr>
              <a:t>CHECK_OUT_COMPLETED</a:t>
            </a:r>
            <a:endParaRPr lang="en-US" sz="1560">
              <a:solidFill>
                <a:srgbClr val="67534F"/>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53" name="TextBox 53"/>
          <p:cNvSpPr txBox="1"/>
          <p:nvPr/>
        </p:nvSpPr>
        <p:spPr>
          <a:xfrm>
            <a:off x="4743155" y="7871670"/>
            <a:ext cx="4066727" cy="213122"/>
          </a:xfrm>
          <a:prstGeom prst="rect">
            <a:avLst/>
          </a:prstGeom>
        </p:spPr>
        <p:txBody>
          <a:bodyPr lIns="0" tIns="0" rIns="0" bIns="0" rtlCol="0" anchor="t">
            <a:spAutoFit/>
          </a:bodyPr>
          <a:lstStyle/>
          <a:p>
            <a:pPr algn="l">
              <a:lnSpc>
                <a:spcPts val="1435"/>
              </a:lnSpc>
            </a:pPr>
            <a:r>
              <a:rPr lang="en-US" sz="1060">
                <a:solidFill>
                  <a:srgbClr val="67534F"/>
                </a:solidFill>
                <a:latin typeface="Times New Roman" panose="02020603050405020304"/>
                <a:ea typeface="Times New Roman" panose="02020603050405020304"/>
                <a:cs typeface="Times New Roman" panose="02020603050405020304"/>
                <a:sym typeface="Times New Roman" panose="02020603050405020304"/>
              </a:rPr>
              <a:t>Guest departure processed, final bill generated</a:t>
            </a:r>
            <a:endParaRPr lang="en-US" sz="1060">
              <a:solidFill>
                <a:srgbClr val="67534F"/>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54" name="TextBox 54"/>
          <p:cNvSpPr txBox="1"/>
          <p:nvPr/>
        </p:nvSpPr>
        <p:spPr>
          <a:xfrm>
            <a:off x="9326461" y="2648693"/>
            <a:ext cx="2274246" cy="303314"/>
          </a:xfrm>
          <a:prstGeom prst="rect">
            <a:avLst/>
          </a:prstGeom>
        </p:spPr>
        <p:txBody>
          <a:bodyPr lIns="0" tIns="0" rIns="0" bIns="0" rtlCol="0" anchor="t">
            <a:spAutoFit/>
          </a:bodyPr>
          <a:lstStyle/>
          <a:p>
            <a:pPr algn="l">
              <a:lnSpc>
                <a:spcPts val="2060"/>
              </a:lnSpc>
            </a:pPr>
            <a:r>
              <a:rPr lang="en-US" sz="1560">
                <a:solidFill>
                  <a:srgbClr val="532418"/>
                </a:solidFill>
                <a:latin typeface="Times New Roman" panose="02020603050405020304"/>
                <a:ea typeface="Times New Roman" panose="02020603050405020304"/>
                <a:cs typeface="Times New Roman" panose="02020603050405020304"/>
                <a:sym typeface="Times New Roman" panose="02020603050405020304"/>
              </a:rPr>
              <a:t>Notification Service Flow</a:t>
            </a:r>
            <a:endParaRPr lang="en-US" sz="1560">
              <a:solidFill>
                <a:srgbClr val="532418"/>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55" name="TextBox 55"/>
          <p:cNvSpPr txBox="1"/>
          <p:nvPr/>
        </p:nvSpPr>
        <p:spPr>
          <a:xfrm>
            <a:off x="9326461" y="3065259"/>
            <a:ext cx="4956124" cy="582216"/>
          </a:xfrm>
          <a:prstGeom prst="rect">
            <a:avLst/>
          </a:prstGeom>
        </p:spPr>
        <p:txBody>
          <a:bodyPr lIns="0" tIns="0" rIns="0" bIns="0" rtlCol="0" anchor="t">
            <a:spAutoFit/>
          </a:bodyPr>
          <a:lstStyle/>
          <a:p>
            <a:pPr algn="l">
              <a:lnSpc>
                <a:spcPts val="1435"/>
              </a:lnSpc>
            </a:pPr>
            <a:r>
              <a:rPr lang="en-US" sz="1060">
                <a:solidFill>
                  <a:srgbClr val="67534F"/>
                </a:solidFill>
                <a:latin typeface="Times New Roman" panose="02020603050405020304"/>
                <a:ea typeface="Times New Roman" panose="02020603050405020304"/>
                <a:cs typeface="Times New Roman" panose="02020603050405020304"/>
                <a:sym typeface="Times New Roman" panose="02020603050405020304"/>
              </a:rPr>
              <a:t>The Notification Service listens to RabbitMQ queues bound to booking events. When an event is consumed, notification content is generated and delivered via email or messaging platforms.</a:t>
            </a:r>
            <a:endParaRPr lang="en-US" sz="1060">
              <a:solidFill>
                <a:srgbClr val="67534F"/>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56" name="TextBox 56"/>
          <p:cNvSpPr txBox="1"/>
          <p:nvPr/>
        </p:nvSpPr>
        <p:spPr>
          <a:xfrm>
            <a:off x="9326461" y="3778453"/>
            <a:ext cx="141837" cy="212969"/>
          </a:xfrm>
          <a:prstGeom prst="rect">
            <a:avLst/>
          </a:prstGeom>
        </p:spPr>
        <p:txBody>
          <a:bodyPr lIns="0" tIns="0" rIns="0" bIns="0" rtlCol="0" anchor="t">
            <a:spAutoFit/>
          </a:bodyPr>
          <a:lstStyle/>
          <a:p>
            <a:pPr algn="l">
              <a:lnSpc>
                <a:spcPts val="1435"/>
              </a:lnSpc>
            </a:pPr>
            <a:r>
              <a:rPr lang="en-US" sz="1060">
                <a:solidFill>
                  <a:srgbClr val="67534F"/>
                </a:solidFill>
                <a:latin typeface="Times New Roman" panose="02020603050405020304"/>
                <a:ea typeface="Times New Roman" panose="02020603050405020304"/>
                <a:cs typeface="Times New Roman" panose="02020603050405020304"/>
                <a:sym typeface="Times New Roman" panose="02020603050405020304"/>
              </a:rPr>
              <a:t>01</a:t>
            </a:r>
            <a:endParaRPr lang="en-US" sz="1060">
              <a:solidFill>
                <a:srgbClr val="67534F"/>
              </a:solidFill>
              <a:latin typeface="Times New Roman" panose="02020603050405020304"/>
              <a:ea typeface="Times New Roman" panose="02020603050405020304"/>
              <a:cs typeface="Times New Roman" panose="02020603050405020304"/>
              <a:sym typeface="Times New Roman" panose="02020603050405020304"/>
            </a:endParaRPr>
          </a:p>
        </p:txBody>
      </p:sp>
      <p:grpSp>
        <p:nvGrpSpPr>
          <p:cNvPr id="57" name="Group 57"/>
          <p:cNvGrpSpPr/>
          <p:nvPr/>
        </p:nvGrpSpPr>
        <p:grpSpPr>
          <a:xfrm rot="0">
            <a:off x="9326461" y="4036066"/>
            <a:ext cx="4956124" cy="19050"/>
            <a:chOff x="0" y="0"/>
            <a:chExt cx="6608166" cy="25400"/>
          </a:xfrm>
        </p:grpSpPr>
        <p:sp>
          <p:nvSpPr>
            <p:cNvPr id="58" name="Freeform 58"/>
            <p:cNvSpPr/>
            <p:nvPr/>
          </p:nvSpPr>
          <p:spPr>
            <a:xfrm>
              <a:off x="0" y="0"/>
              <a:ext cx="6608191" cy="25400"/>
            </a:xfrm>
            <a:custGeom>
              <a:avLst/>
              <a:gdLst/>
              <a:ahLst/>
              <a:cxnLst/>
              <a:rect l="l" t="t" r="r" b="b"/>
              <a:pathLst>
                <a:path w="6608191" h="25400">
                  <a:moveTo>
                    <a:pt x="0" y="0"/>
                  </a:moveTo>
                  <a:lnTo>
                    <a:pt x="6608191" y="0"/>
                  </a:lnTo>
                  <a:lnTo>
                    <a:pt x="6608191" y="25400"/>
                  </a:lnTo>
                  <a:lnTo>
                    <a:pt x="0" y="25400"/>
                  </a:lnTo>
                  <a:close/>
                </a:path>
              </a:pathLst>
            </a:custGeom>
            <a:solidFill>
              <a:srgbClr val="FF954F"/>
            </a:solidFill>
            <a:ln w="12700">
              <a:solidFill>
                <a:schemeClr val="accent6"/>
              </a:solidFill>
            </a:ln>
          </p:spPr>
        </p:sp>
      </p:grpSp>
      <p:sp>
        <p:nvSpPr>
          <p:cNvPr id="59" name="TextBox 59"/>
          <p:cNvSpPr txBox="1"/>
          <p:nvPr/>
        </p:nvSpPr>
        <p:spPr>
          <a:xfrm>
            <a:off x="9326461" y="4106913"/>
            <a:ext cx="2039988" cy="303314"/>
          </a:xfrm>
          <a:prstGeom prst="rect">
            <a:avLst/>
          </a:prstGeom>
        </p:spPr>
        <p:txBody>
          <a:bodyPr lIns="0" tIns="0" rIns="0" bIns="0" rtlCol="0" anchor="t">
            <a:spAutoFit/>
          </a:bodyPr>
          <a:lstStyle/>
          <a:p>
            <a:pPr algn="l">
              <a:lnSpc>
                <a:spcPts val="2060"/>
              </a:lnSpc>
            </a:pPr>
            <a:r>
              <a:rPr lang="en-US" sz="1560">
                <a:solidFill>
                  <a:srgbClr val="67534F"/>
                </a:solidFill>
                <a:latin typeface="Times New Roman" panose="02020603050405020304"/>
                <a:ea typeface="Times New Roman" panose="02020603050405020304"/>
                <a:cs typeface="Times New Roman" panose="02020603050405020304"/>
                <a:sym typeface="Times New Roman" panose="02020603050405020304"/>
              </a:rPr>
              <a:t>Event Reception</a:t>
            </a:r>
            <a:endParaRPr lang="en-US" sz="1560">
              <a:solidFill>
                <a:srgbClr val="67534F"/>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60" name="TextBox 60"/>
          <p:cNvSpPr txBox="1"/>
          <p:nvPr/>
        </p:nvSpPr>
        <p:spPr>
          <a:xfrm>
            <a:off x="9326461" y="4523480"/>
            <a:ext cx="4956124" cy="213122"/>
          </a:xfrm>
          <a:prstGeom prst="rect">
            <a:avLst/>
          </a:prstGeom>
        </p:spPr>
        <p:txBody>
          <a:bodyPr lIns="0" tIns="0" rIns="0" bIns="0" rtlCol="0" anchor="t">
            <a:spAutoFit/>
          </a:bodyPr>
          <a:lstStyle/>
          <a:p>
            <a:pPr algn="l">
              <a:lnSpc>
                <a:spcPts val="1435"/>
              </a:lnSpc>
            </a:pPr>
            <a:r>
              <a:rPr lang="en-US" sz="1060">
                <a:solidFill>
                  <a:srgbClr val="67534F"/>
                </a:solidFill>
                <a:latin typeface="Times New Roman" panose="02020603050405020304"/>
                <a:ea typeface="Times New Roman" panose="02020603050405020304"/>
                <a:cs typeface="Times New Roman" panose="02020603050405020304"/>
                <a:sym typeface="Times New Roman" panose="02020603050405020304"/>
              </a:rPr>
              <a:t>Consume message from RabbitMQ queue</a:t>
            </a:r>
            <a:endParaRPr lang="en-US" sz="1060">
              <a:solidFill>
                <a:srgbClr val="67534F"/>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61" name="TextBox 61"/>
          <p:cNvSpPr txBox="1"/>
          <p:nvPr/>
        </p:nvSpPr>
        <p:spPr>
          <a:xfrm>
            <a:off x="9326461" y="4956277"/>
            <a:ext cx="141837" cy="212969"/>
          </a:xfrm>
          <a:prstGeom prst="rect">
            <a:avLst/>
          </a:prstGeom>
        </p:spPr>
        <p:txBody>
          <a:bodyPr lIns="0" tIns="0" rIns="0" bIns="0" rtlCol="0" anchor="t">
            <a:spAutoFit/>
          </a:bodyPr>
          <a:lstStyle/>
          <a:p>
            <a:pPr algn="l">
              <a:lnSpc>
                <a:spcPts val="1435"/>
              </a:lnSpc>
            </a:pPr>
            <a:r>
              <a:rPr lang="en-US" sz="1060">
                <a:solidFill>
                  <a:srgbClr val="67534F"/>
                </a:solidFill>
                <a:latin typeface="Times New Roman" panose="02020603050405020304"/>
                <a:ea typeface="Times New Roman" panose="02020603050405020304"/>
                <a:cs typeface="Times New Roman" panose="02020603050405020304"/>
                <a:sym typeface="Times New Roman" panose="02020603050405020304"/>
              </a:rPr>
              <a:t>02</a:t>
            </a:r>
            <a:endParaRPr lang="en-US" sz="1060">
              <a:solidFill>
                <a:srgbClr val="67534F"/>
              </a:solidFill>
              <a:latin typeface="Times New Roman" panose="02020603050405020304"/>
              <a:ea typeface="Times New Roman" panose="02020603050405020304"/>
              <a:cs typeface="Times New Roman" panose="02020603050405020304"/>
              <a:sym typeface="Times New Roman" panose="02020603050405020304"/>
            </a:endParaRPr>
          </a:p>
        </p:txBody>
      </p:sp>
      <p:grpSp>
        <p:nvGrpSpPr>
          <p:cNvPr id="62" name="Group 62"/>
          <p:cNvGrpSpPr/>
          <p:nvPr/>
        </p:nvGrpSpPr>
        <p:grpSpPr>
          <a:xfrm rot="0">
            <a:off x="9326461" y="5213899"/>
            <a:ext cx="4956124" cy="19050"/>
            <a:chOff x="0" y="0"/>
            <a:chExt cx="6608166" cy="25400"/>
          </a:xfrm>
        </p:grpSpPr>
        <p:sp>
          <p:nvSpPr>
            <p:cNvPr id="63" name="Freeform 63"/>
            <p:cNvSpPr/>
            <p:nvPr/>
          </p:nvSpPr>
          <p:spPr>
            <a:xfrm>
              <a:off x="0" y="0"/>
              <a:ext cx="6608191" cy="25400"/>
            </a:xfrm>
            <a:custGeom>
              <a:avLst/>
              <a:gdLst/>
              <a:ahLst/>
              <a:cxnLst/>
              <a:rect l="l" t="t" r="r" b="b"/>
              <a:pathLst>
                <a:path w="6608191" h="25400">
                  <a:moveTo>
                    <a:pt x="0" y="0"/>
                  </a:moveTo>
                  <a:lnTo>
                    <a:pt x="6608191" y="0"/>
                  </a:lnTo>
                  <a:lnTo>
                    <a:pt x="6608191" y="25400"/>
                  </a:lnTo>
                  <a:lnTo>
                    <a:pt x="0" y="25400"/>
                  </a:lnTo>
                  <a:close/>
                </a:path>
              </a:pathLst>
            </a:custGeom>
            <a:solidFill>
              <a:srgbClr val="FF954F"/>
            </a:solidFill>
            <a:ln w="12700">
              <a:solidFill>
                <a:schemeClr val="accent6"/>
              </a:solidFill>
            </a:ln>
          </p:spPr>
        </p:sp>
      </p:grpSp>
      <p:sp>
        <p:nvSpPr>
          <p:cNvPr id="64" name="TextBox 64"/>
          <p:cNvSpPr txBox="1"/>
          <p:nvPr/>
        </p:nvSpPr>
        <p:spPr>
          <a:xfrm>
            <a:off x="9326461" y="5284737"/>
            <a:ext cx="2039988" cy="303314"/>
          </a:xfrm>
          <a:prstGeom prst="rect">
            <a:avLst/>
          </a:prstGeom>
        </p:spPr>
        <p:txBody>
          <a:bodyPr lIns="0" tIns="0" rIns="0" bIns="0" rtlCol="0" anchor="t">
            <a:spAutoFit/>
          </a:bodyPr>
          <a:lstStyle/>
          <a:p>
            <a:pPr algn="l">
              <a:lnSpc>
                <a:spcPts val="2060"/>
              </a:lnSpc>
            </a:pPr>
            <a:r>
              <a:rPr lang="en-US" sz="1560">
                <a:solidFill>
                  <a:srgbClr val="67534F"/>
                </a:solidFill>
                <a:latin typeface="Times New Roman" panose="02020603050405020304"/>
                <a:ea typeface="Times New Roman" panose="02020603050405020304"/>
                <a:cs typeface="Times New Roman" panose="02020603050405020304"/>
                <a:sym typeface="Times New Roman" panose="02020603050405020304"/>
              </a:rPr>
              <a:t>Content Generation</a:t>
            </a:r>
            <a:endParaRPr lang="en-US" sz="1560">
              <a:solidFill>
                <a:srgbClr val="67534F"/>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65" name="TextBox 65"/>
          <p:cNvSpPr txBox="1"/>
          <p:nvPr/>
        </p:nvSpPr>
        <p:spPr>
          <a:xfrm>
            <a:off x="9326461" y="5701303"/>
            <a:ext cx="4956124" cy="213122"/>
          </a:xfrm>
          <a:prstGeom prst="rect">
            <a:avLst/>
          </a:prstGeom>
        </p:spPr>
        <p:txBody>
          <a:bodyPr lIns="0" tIns="0" rIns="0" bIns="0" rtlCol="0" anchor="t">
            <a:spAutoFit/>
          </a:bodyPr>
          <a:lstStyle/>
          <a:p>
            <a:pPr algn="l">
              <a:lnSpc>
                <a:spcPts val="1435"/>
              </a:lnSpc>
            </a:pPr>
            <a:r>
              <a:rPr lang="en-US" sz="1060">
                <a:solidFill>
                  <a:srgbClr val="67534F"/>
                </a:solidFill>
                <a:latin typeface="Times New Roman" panose="02020603050405020304"/>
                <a:ea typeface="Times New Roman" panose="02020603050405020304"/>
                <a:cs typeface="Times New Roman" panose="02020603050405020304"/>
                <a:sym typeface="Times New Roman" panose="02020603050405020304"/>
              </a:rPr>
              <a:t>Build personalized notification message</a:t>
            </a:r>
            <a:endParaRPr lang="en-US" sz="1060">
              <a:solidFill>
                <a:srgbClr val="67534F"/>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66" name="TextBox 66"/>
          <p:cNvSpPr txBox="1"/>
          <p:nvPr/>
        </p:nvSpPr>
        <p:spPr>
          <a:xfrm>
            <a:off x="9326461" y="6134100"/>
            <a:ext cx="141837" cy="212969"/>
          </a:xfrm>
          <a:prstGeom prst="rect">
            <a:avLst/>
          </a:prstGeom>
        </p:spPr>
        <p:txBody>
          <a:bodyPr lIns="0" tIns="0" rIns="0" bIns="0" rtlCol="0" anchor="t">
            <a:spAutoFit/>
          </a:bodyPr>
          <a:lstStyle/>
          <a:p>
            <a:pPr algn="l">
              <a:lnSpc>
                <a:spcPts val="1435"/>
              </a:lnSpc>
            </a:pPr>
            <a:r>
              <a:rPr lang="en-US" sz="1060">
                <a:solidFill>
                  <a:srgbClr val="67534F"/>
                </a:solidFill>
                <a:latin typeface="Times New Roman" panose="02020603050405020304"/>
                <a:ea typeface="Times New Roman" panose="02020603050405020304"/>
                <a:cs typeface="Times New Roman" panose="02020603050405020304"/>
                <a:sym typeface="Times New Roman" panose="02020603050405020304"/>
              </a:rPr>
              <a:t>03</a:t>
            </a:r>
            <a:endParaRPr lang="en-US" sz="1060">
              <a:solidFill>
                <a:srgbClr val="67534F"/>
              </a:solidFill>
              <a:latin typeface="Times New Roman" panose="02020603050405020304"/>
              <a:ea typeface="Times New Roman" panose="02020603050405020304"/>
              <a:cs typeface="Times New Roman" panose="02020603050405020304"/>
              <a:sym typeface="Times New Roman" panose="02020603050405020304"/>
            </a:endParaRPr>
          </a:p>
        </p:txBody>
      </p:sp>
      <p:grpSp>
        <p:nvGrpSpPr>
          <p:cNvPr id="67" name="Group 67"/>
          <p:cNvGrpSpPr/>
          <p:nvPr/>
        </p:nvGrpSpPr>
        <p:grpSpPr>
          <a:xfrm rot="0">
            <a:off x="9326461" y="6391723"/>
            <a:ext cx="4956124" cy="19050"/>
            <a:chOff x="0" y="0"/>
            <a:chExt cx="6608166" cy="25400"/>
          </a:xfrm>
        </p:grpSpPr>
        <p:sp>
          <p:nvSpPr>
            <p:cNvPr id="68" name="Freeform 68"/>
            <p:cNvSpPr/>
            <p:nvPr/>
          </p:nvSpPr>
          <p:spPr>
            <a:xfrm>
              <a:off x="0" y="0"/>
              <a:ext cx="6608191" cy="25400"/>
            </a:xfrm>
            <a:custGeom>
              <a:avLst/>
              <a:gdLst/>
              <a:ahLst/>
              <a:cxnLst/>
              <a:rect l="l" t="t" r="r" b="b"/>
              <a:pathLst>
                <a:path w="6608191" h="25400">
                  <a:moveTo>
                    <a:pt x="0" y="0"/>
                  </a:moveTo>
                  <a:lnTo>
                    <a:pt x="6608191" y="0"/>
                  </a:lnTo>
                  <a:lnTo>
                    <a:pt x="6608191" y="25400"/>
                  </a:lnTo>
                  <a:lnTo>
                    <a:pt x="0" y="25400"/>
                  </a:lnTo>
                  <a:close/>
                </a:path>
              </a:pathLst>
            </a:custGeom>
            <a:solidFill>
              <a:srgbClr val="FF954F"/>
            </a:solidFill>
            <a:ln w="12700">
              <a:solidFill>
                <a:schemeClr val="accent6"/>
              </a:solidFill>
            </a:ln>
          </p:spPr>
        </p:sp>
      </p:grpSp>
      <p:sp>
        <p:nvSpPr>
          <p:cNvPr id="69" name="TextBox 69"/>
          <p:cNvSpPr txBox="1"/>
          <p:nvPr/>
        </p:nvSpPr>
        <p:spPr>
          <a:xfrm>
            <a:off x="9326461" y="6462560"/>
            <a:ext cx="2039988" cy="303314"/>
          </a:xfrm>
          <a:prstGeom prst="rect">
            <a:avLst/>
          </a:prstGeom>
        </p:spPr>
        <p:txBody>
          <a:bodyPr lIns="0" tIns="0" rIns="0" bIns="0" rtlCol="0" anchor="t">
            <a:spAutoFit/>
          </a:bodyPr>
          <a:lstStyle/>
          <a:p>
            <a:pPr algn="l">
              <a:lnSpc>
                <a:spcPts val="2060"/>
              </a:lnSpc>
            </a:pPr>
            <a:r>
              <a:rPr lang="en-US" sz="1560">
                <a:solidFill>
                  <a:srgbClr val="67534F"/>
                </a:solidFill>
                <a:latin typeface="Times New Roman" panose="02020603050405020304"/>
                <a:ea typeface="Times New Roman" panose="02020603050405020304"/>
                <a:cs typeface="Times New Roman" panose="02020603050405020304"/>
                <a:sym typeface="Times New Roman" panose="02020603050405020304"/>
              </a:rPr>
              <a:t>Delivery Attempt</a:t>
            </a:r>
            <a:endParaRPr lang="en-US" sz="1560">
              <a:solidFill>
                <a:srgbClr val="67534F"/>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70" name="TextBox 70"/>
          <p:cNvSpPr txBox="1"/>
          <p:nvPr/>
        </p:nvSpPr>
        <p:spPr>
          <a:xfrm>
            <a:off x="9326461" y="6879136"/>
            <a:ext cx="4956124" cy="213122"/>
          </a:xfrm>
          <a:prstGeom prst="rect">
            <a:avLst/>
          </a:prstGeom>
        </p:spPr>
        <p:txBody>
          <a:bodyPr lIns="0" tIns="0" rIns="0" bIns="0" rtlCol="0" anchor="t">
            <a:spAutoFit/>
          </a:bodyPr>
          <a:lstStyle/>
          <a:p>
            <a:pPr algn="l">
              <a:lnSpc>
                <a:spcPts val="1435"/>
              </a:lnSpc>
            </a:pPr>
            <a:r>
              <a:rPr lang="en-US" sz="1060">
                <a:solidFill>
                  <a:srgbClr val="67534F"/>
                </a:solidFill>
                <a:latin typeface="Times New Roman" panose="02020603050405020304"/>
                <a:ea typeface="Times New Roman" panose="02020603050405020304"/>
                <a:cs typeface="Times New Roman" panose="02020603050405020304"/>
                <a:sym typeface="Times New Roman" panose="02020603050405020304"/>
              </a:rPr>
              <a:t>Send email or message to user</a:t>
            </a:r>
            <a:endParaRPr lang="en-US" sz="1060">
              <a:solidFill>
                <a:srgbClr val="67534F"/>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71" name="TextBox 71"/>
          <p:cNvSpPr txBox="1"/>
          <p:nvPr/>
        </p:nvSpPr>
        <p:spPr>
          <a:xfrm>
            <a:off x="9326461" y="7311923"/>
            <a:ext cx="141837" cy="212969"/>
          </a:xfrm>
          <a:prstGeom prst="rect">
            <a:avLst/>
          </a:prstGeom>
        </p:spPr>
        <p:txBody>
          <a:bodyPr lIns="0" tIns="0" rIns="0" bIns="0" rtlCol="0" anchor="t">
            <a:spAutoFit/>
          </a:bodyPr>
          <a:lstStyle/>
          <a:p>
            <a:pPr algn="l">
              <a:lnSpc>
                <a:spcPts val="1435"/>
              </a:lnSpc>
            </a:pPr>
            <a:r>
              <a:rPr lang="en-US" sz="1060">
                <a:solidFill>
                  <a:srgbClr val="67534F"/>
                </a:solidFill>
                <a:latin typeface="Times New Roman" panose="02020603050405020304"/>
                <a:ea typeface="Times New Roman" panose="02020603050405020304"/>
                <a:cs typeface="Times New Roman" panose="02020603050405020304"/>
                <a:sym typeface="Times New Roman" panose="02020603050405020304"/>
              </a:rPr>
              <a:t>04</a:t>
            </a:r>
            <a:endParaRPr lang="en-US" sz="1060">
              <a:solidFill>
                <a:srgbClr val="67534F"/>
              </a:solidFill>
              <a:latin typeface="Times New Roman" panose="02020603050405020304"/>
              <a:ea typeface="Times New Roman" panose="02020603050405020304"/>
              <a:cs typeface="Times New Roman" panose="02020603050405020304"/>
              <a:sym typeface="Times New Roman" panose="02020603050405020304"/>
            </a:endParaRPr>
          </a:p>
        </p:txBody>
      </p:sp>
      <p:grpSp>
        <p:nvGrpSpPr>
          <p:cNvPr id="72" name="Group 72"/>
          <p:cNvGrpSpPr/>
          <p:nvPr/>
        </p:nvGrpSpPr>
        <p:grpSpPr>
          <a:xfrm rot="0">
            <a:off x="9326461" y="7569546"/>
            <a:ext cx="4956124" cy="19050"/>
            <a:chOff x="0" y="0"/>
            <a:chExt cx="6608166" cy="25400"/>
          </a:xfrm>
        </p:grpSpPr>
        <p:sp>
          <p:nvSpPr>
            <p:cNvPr id="73" name="Freeform 73"/>
            <p:cNvSpPr/>
            <p:nvPr/>
          </p:nvSpPr>
          <p:spPr>
            <a:xfrm>
              <a:off x="0" y="0"/>
              <a:ext cx="6608191" cy="25400"/>
            </a:xfrm>
            <a:custGeom>
              <a:avLst/>
              <a:gdLst/>
              <a:ahLst/>
              <a:cxnLst/>
              <a:rect l="l" t="t" r="r" b="b"/>
              <a:pathLst>
                <a:path w="6608191" h="25400">
                  <a:moveTo>
                    <a:pt x="0" y="0"/>
                  </a:moveTo>
                  <a:lnTo>
                    <a:pt x="6608191" y="0"/>
                  </a:lnTo>
                  <a:lnTo>
                    <a:pt x="6608191" y="25400"/>
                  </a:lnTo>
                  <a:lnTo>
                    <a:pt x="0" y="25400"/>
                  </a:lnTo>
                  <a:close/>
                </a:path>
              </a:pathLst>
            </a:custGeom>
            <a:solidFill>
              <a:srgbClr val="FF954F"/>
            </a:solidFill>
            <a:ln w="12700">
              <a:solidFill>
                <a:schemeClr val="accent6"/>
              </a:solidFill>
            </a:ln>
          </p:spPr>
        </p:sp>
      </p:grpSp>
      <p:sp>
        <p:nvSpPr>
          <p:cNvPr id="74" name="TextBox 74"/>
          <p:cNvSpPr txBox="1"/>
          <p:nvPr/>
        </p:nvSpPr>
        <p:spPr>
          <a:xfrm>
            <a:off x="9326461" y="7640393"/>
            <a:ext cx="2039988" cy="303314"/>
          </a:xfrm>
          <a:prstGeom prst="rect">
            <a:avLst/>
          </a:prstGeom>
        </p:spPr>
        <p:txBody>
          <a:bodyPr lIns="0" tIns="0" rIns="0" bIns="0" rtlCol="0" anchor="t">
            <a:spAutoFit/>
          </a:bodyPr>
          <a:lstStyle/>
          <a:p>
            <a:pPr algn="l">
              <a:lnSpc>
                <a:spcPts val="2060"/>
              </a:lnSpc>
            </a:pPr>
            <a:r>
              <a:rPr lang="en-US" sz="1560">
                <a:solidFill>
                  <a:srgbClr val="67534F"/>
                </a:solidFill>
                <a:latin typeface="Times New Roman" panose="02020603050405020304"/>
                <a:ea typeface="Times New Roman" panose="02020603050405020304"/>
                <a:cs typeface="Times New Roman" panose="02020603050405020304"/>
                <a:sym typeface="Times New Roman" panose="02020603050405020304"/>
              </a:rPr>
              <a:t>Failure Handling</a:t>
            </a:r>
            <a:endParaRPr lang="en-US" sz="1560">
              <a:solidFill>
                <a:srgbClr val="67534F"/>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75" name="TextBox 75"/>
          <p:cNvSpPr txBox="1"/>
          <p:nvPr/>
        </p:nvSpPr>
        <p:spPr>
          <a:xfrm>
            <a:off x="9326461" y="8056959"/>
            <a:ext cx="4956124" cy="213122"/>
          </a:xfrm>
          <a:prstGeom prst="rect">
            <a:avLst/>
          </a:prstGeom>
        </p:spPr>
        <p:txBody>
          <a:bodyPr lIns="0" tIns="0" rIns="0" bIns="0" rtlCol="0" anchor="t">
            <a:spAutoFit/>
          </a:bodyPr>
          <a:lstStyle/>
          <a:p>
            <a:pPr algn="l">
              <a:lnSpc>
                <a:spcPts val="1435"/>
              </a:lnSpc>
            </a:pPr>
            <a:r>
              <a:rPr lang="en-US" sz="1060">
                <a:solidFill>
                  <a:srgbClr val="67534F"/>
                </a:solidFill>
                <a:latin typeface="Times New Roman" panose="02020603050405020304"/>
                <a:ea typeface="Times New Roman" panose="02020603050405020304"/>
                <a:cs typeface="Times New Roman" panose="02020603050405020304"/>
                <a:sym typeface="Times New Roman" panose="02020603050405020304"/>
              </a:rPr>
              <a:t>Log errors and retry if configured</a:t>
            </a:r>
            <a:endParaRPr lang="en-US" sz="1060">
              <a:solidFill>
                <a:srgbClr val="67534F"/>
              </a:solidFill>
              <a:latin typeface="Times New Roman" panose="02020603050405020304"/>
              <a:ea typeface="Times New Roman" panose="02020603050405020304"/>
              <a:cs typeface="Times New Roman" panose="02020603050405020304"/>
              <a:sym typeface="Times New Roman" panose="02020603050405020304"/>
            </a:endParaRPr>
          </a:p>
        </p:txBody>
      </p:sp>
      <p:grpSp>
        <p:nvGrpSpPr>
          <p:cNvPr id="76" name="Group 76"/>
          <p:cNvGrpSpPr/>
          <p:nvPr/>
        </p:nvGrpSpPr>
        <p:grpSpPr>
          <a:xfrm rot="0">
            <a:off x="9326461" y="8536038"/>
            <a:ext cx="4956124" cy="1113977"/>
            <a:chOff x="0" y="0"/>
            <a:chExt cx="6608166" cy="1485303"/>
          </a:xfrm>
        </p:grpSpPr>
        <p:sp>
          <p:nvSpPr>
            <p:cNvPr id="77" name="Freeform 77"/>
            <p:cNvSpPr/>
            <p:nvPr/>
          </p:nvSpPr>
          <p:spPr>
            <a:xfrm>
              <a:off x="0" y="0"/>
              <a:ext cx="6608191" cy="1485265"/>
            </a:xfrm>
            <a:custGeom>
              <a:avLst/>
              <a:gdLst/>
              <a:ahLst/>
              <a:cxnLst/>
              <a:rect l="l" t="t" r="r" b="b"/>
              <a:pathLst>
                <a:path w="6608191" h="1485265">
                  <a:moveTo>
                    <a:pt x="0" y="79502"/>
                  </a:moveTo>
                  <a:cubicBezTo>
                    <a:pt x="0" y="35560"/>
                    <a:pt x="35560" y="0"/>
                    <a:pt x="79502" y="0"/>
                  </a:cubicBezTo>
                  <a:lnTo>
                    <a:pt x="6528689" y="0"/>
                  </a:lnTo>
                  <a:cubicBezTo>
                    <a:pt x="6572631" y="0"/>
                    <a:pt x="6608191" y="35560"/>
                    <a:pt x="6608191" y="79502"/>
                  </a:cubicBezTo>
                  <a:lnTo>
                    <a:pt x="6608191" y="1405763"/>
                  </a:lnTo>
                  <a:cubicBezTo>
                    <a:pt x="6608191" y="1449705"/>
                    <a:pt x="6572631" y="1485265"/>
                    <a:pt x="6528689" y="1485265"/>
                  </a:cubicBezTo>
                  <a:lnTo>
                    <a:pt x="79502" y="1485265"/>
                  </a:lnTo>
                  <a:cubicBezTo>
                    <a:pt x="35560" y="1485265"/>
                    <a:pt x="0" y="1449705"/>
                    <a:pt x="0" y="1405763"/>
                  </a:cubicBezTo>
                  <a:close/>
                </a:path>
              </a:pathLst>
            </a:custGeom>
            <a:solidFill>
              <a:srgbClr val="FFD1B3"/>
            </a:solidFill>
            <a:ln w="12700">
              <a:solidFill>
                <a:schemeClr val="accent6"/>
              </a:solidFill>
            </a:ln>
          </p:spPr>
        </p:sp>
      </p:grpSp>
      <p:sp>
        <p:nvSpPr>
          <p:cNvPr id="78" name="Freeform 78" descr="preencoded.png"/>
          <p:cNvSpPr/>
          <p:nvPr/>
        </p:nvSpPr>
        <p:spPr>
          <a:xfrm>
            <a:off x="9468298" y="8722519"/>
            <a:ext cx="177251" cy="141837"/>
          </a:xfrm>
          <a:custGeom>
            <a:avLst/>
            <a:gdLst/>
            <a:ahLst/>
            <a:cxnLst/>
            <a:rect l="l" t="t" r="r" b="b"/>
            <a:pathLst>
              <a:path w="177251" h="141837">
                <a:moveTo>
                  <a:pt x="0" y="0"/>
                </a:moveTo>
                <a:lnTo>
                  <a:pt x="177250" y="0"/>
                </a:lnTo>
                <a:lnTo>
                  <a:pt x="177250" y="141837"/>
                </a:lnTo>
                <a:lnTo>
                  <a:pt x="0" y="141837"/>
                </a:lnTo>
                <a:lnTo>
                  <a:pt x="0" y="0"/>
                </a:lnTo>
                <a:close/>
              </a:path>
            </a:pathLst>
          </a:custGeom>
          <a:blipFill>
            <a:blip r:embed="rId13"/>
            <a:stretch>
              <a:fillRect l="-677" r="-682"/>
            </a:stretch>
          </a:blipFill>
        </p:spPr>
      </p:sp>
      <p:sp>
        <p:nvSpPr>
          <p:cNvPr id="79" name="TextBox 79"/>
          <p:cNvSpPr txBox="1"/>
          <p:nvPr/>
        </p:nvSpPr>
        <p:spPr>
          <a:xfrm>
            <a:off x="9787385" y="8684714"/>
            <a:ext cx="4353373" cy="766763"/>
          </a:xfrm>
          <a:prstGeom prst="rect">
            <a:avLst/>
          </a:prstGeom>
        </p:spPr>
        <p:txBody>
          <a:bodyPr lIns="0" tIns="0" rIns="0" bIns="0" rtlCol="0" anchor="t">
            <a:spAutoFit/>
          </a:bodyPr>
          <a:lstStyle/>
          <a:p>
            <a:pPr algn="l">
              <a:lnSpc>
                <a:spcPts val="1435"/>
              </a:lnSpc>
            </a:pPr>
            <a:r>
              <a:rPr lang="en-US" sz="1060" b="1">
                <a:solidFill>
                  <a:srgbClr val="000000"/>
                </a:solidFill>
                <a:latin typeface="Times New Roman Bold" panose="02020803070505020304"/>
                <a:ea typeface="Times New Roman Bold" panose="02020803070505020304"/>
                <a:cs typeface="Times New Roman Bold" panose="02020803070505020304"/>
                <a:sym typeface="Times New Roman Bold" panose="02020803070505020304"/>
              </a:rPr>
              <a:t>Critical Design Principle:</a:t>
            </a:r>
            <a:r>
              <a:rPr lang="en-US" sz="1060">
                <a:solidFill>
                  <a:srgbClr val="000000"/>
                </a:solidFill>
                <a:latin typeface="Times New Roman" panose="02020603050405020304"/>
                <a:ea typeface="Times New Roman" panose="02020603050405020304"/>
                <a:cs typeface="Times New Roman" panose="02020603050405020304"/>
                <a:sym typeface="Times New Roman" panose="02020603050405020304"/>
              </a:rPr>
              <a:t> Notification failures never rollback booking transactions. This ensures reliability and maintains loose coupling between transactional and communication layers.</a:t>
            </a:r>
            <a:endParaRPr lang="en-US" sz="106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0">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DEC8AB"/>
            </a:solidFill>
            <a:ln w="12700">
              <a:solidFill>
                <a:srgbClr val="000000"/>
              </a:solidFill>
            </a:ln>
          </p:spPr>
        </p:sp>
      </p:grpSp>
      <p:grpSp>
        <p:nvGrpSpPr>
          <p:cNvPr id="4" name="Group 4"/>
          <p:cNvGrpSpPr/>
          <p:nvPr/>
        </p:nvGrpSpPr>
        <p:grpSpPr>
          <a:xfrm rot="0">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4">
                <a:alpha val="90196"/>
              </a:srgbClr>
            </a:solidFill>
            <a:ln w="12700">
              <a:solidFill>
                <a:schemeClr val="bg1"/>
              </a:solidFill>
            </a:ln>
          </p:spPr>
        </p:sp>
      </p:grpSp>
      <p:grpSp>
        <p:nvGrpSpPr>
          <p:cNvPr id="6" name="Group 6"/>
          <p:cNvGrpSpPr/>
          <p:nvPr/>
        </p:nvGrpSpPr>
        <p:grpSpPr>
          <a:xfrm rot="0">
            <a:off x="4253065" y="472831"/>
            <a:ext cx="906809" cy="221609"/>
            <a:chOff x="0" y="0"/>
            <a:chExt cx="1209078" cy="295478"/>
          </a:xfrm>
        </p:grpSpPr>
        <p:sp>
          <p:nvSpPr>
            <p:cNvPr id="7" name="Freeform 7"/>
            <p:cNvSpPr/>
            <p:nvPr/>
          </p:nvSpPr>
          <p:spPr>
            <a:xfrm>
              <a:off x="0" y="0"/>
              <a:ext cx="1209040" cy="295402"/>
            </a:xfrm>
            <a:custGeom>
              <a:avLst/>
              <a:gdLst/>
              <a:ahLst/>
              <a:cxnLst/>
              <a:rect l="l" t="t" r="r" b="b"/>
              <a:pathLst>
                <a:path w="1209040" h="295402">
                  <a:moveTo>
                    <a:pt x="0" y="60579"/>
                  </a:moveTo>
                  <a:cubicBezTo>
                    <a:pt x="0" y="27178"/>
                    <a:pt x="27178" y="0"/>
                    <a:pt x="60579" y="0"/>
                  </a:cubicBezTo>
                  <a:lnTo>
                    <a:pt x="1148461" y="0"/>
                  </a:lnTo>
                  <a:cubicBezTo>
                    <a:pt x="1181989" y="0"/>
                    <a:pt x="1209040" y="27178"/>
                    <a:pt x="1209040" y="60579"/>
                  </a:cubicBezTo>
                  <a:lnTo>
                    <a:pt x="1209040" y="234823"/>
                  </a:lnTo>
                  <a:cubicBezTo>
                    <a:pt x="1209040" y="268351"/>
                    <a:pt x="1181862" y="295402"/>
                    <a:pt x="1148461" y="295402"/>
                  </a:cubicBezTo>
                  <a:lnTo>
                    <a:pt x="60579" y="295402"/>
                  </a:lnTo>
                  <a:cubicBezTo>
                    <a:pt x="27178" y="295529"/>
                    <a:pt x="0" y="268351"/>
                    <a:pt x="0" y="234823"/>
                  </a:cubicBezTo>
                  <a:close/>
                </a:path>
              </a:pathLst>
            </a:custGeom>
            <a:solidFill>
              <a:srgbClr val="FFE0CC"/>
            </a:solidFill>
            <a:ln w="12700">
              <a:solidFill>
                <a:schemeClr val="bg1"/>
              </a:solidFill>
            </a:ln>
          </p:spPr>
        </p:sp>
      </p:grpSp>
      <p:sp>
        <p:nvSpPr>
          <p:cNvPr id="8" name="Freeform 8" descr="preencoded.png"/>
          <p:cNvSpPr/>
          <p:nvPr/>
        </p:nvSpPr>
        <p:spPr>
          <a:xfrm>
            <a:off x="4334170" y="529533"/>
            <a:ext cx="108194" cy="108194"/>
          </a:xfrm>
          <a:custGeom>
            <a:avLst/>
            <a:gdLst/>
            <a:ahLst/>
            <a:cxnLst/>
            <a:rect l="l" t="t" r="r" b="b"/>
            <a:pathLst>
              <a:path w="108194" h="108194">
                <a:moveTo>
                  <a:pt x="0" y="0"/>
                </a:moveTo>
                <a:lnTo>
                  <a:pt x="108195" y="0"/>
                </a:lnTo>
                <a:lnTo>
                  <a:pt x="108195" y="108194"/>
                </a:lnTo>
                <a:lnTo>
                  <a:pt x="0" y="108194"/>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9" name="TextBox 9"/>
          <p:cNvSpPr txBox="1"/>
          <p:nvPr/>
        </p:nvSpPr>
        <p:spPr>
          <a:xfrm>
            <a:off x="4496391" y="494262"/>
            <a:ext cx="582368" cy="159696"/>
          </a:xfrm>
          <a:prstGeom prst="rect">
            <a:avLst/>
          </a:prstGeom>
        </p:spPr>
        <p:txBody>
          <a:bodyPr lIns="0" tIns="0" rIns="0" bIns="0" rtlCol="0" anchor="t">
            <a:spAutoFit/>
          </a:bodyPr>
          <a:lstStyle/>
          <a:p>
            <a:pPr algn="l">
              <a:lnSpc>
                <a:spcPts val="1060"/>
              </a:lnSpc>
            </a:pPr>
            <a:r>
              <a:rPr lang="en-US" sz="810">
                <a:solidFill>
                  <a:srgbClr val="67534F"/>
                </a:solidFill>
                <a:latin typeface="Times New Roman" panose="02020603050405020304"/>
                <a:ea typeface="Times New Roman" panose="02020603050405020304"/>
                <a:cs typeface="Times New Roman" panose="02020603050405020304"/>
                <a:sym typeface="Times New Roman" panose="02020603050405020304"/>
              </a:rPr>
              <a:t>SUMMARY</a:t>
            </a:r>
            <a:endParaRPr lang="en-US" sz="810">
              <a:solidFill>
                <a:srgbClr val="67534F"/>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10" name="TextBox 10"/>
          <p:cNvSpPr txBox="1"/>
          <p:nvPr/>
        </p:nvSpPr>
        <p:spPr>
          <a:xfrm>
            <a:off x="4253065" y="700830"/>
            <a:ext cx="5970241" cy="553345"/>
          </a:xfrm>
          <a:prstGeom prst="rect">
            <a:avLst/>
          </a:prstGeom>
        </p:spPr>
        <p:txBody>
          <a:bodyPr lIns="0" tIns="0" rIns="0" bIns="0" rtlCol="0" anchor="t">
            <a:spAutoFit/>
          </a:bodyPr>
          <a:lstStyle/>
          <a:p>
            <a:pPr algn="l">
              <a:lnSpc>
                <a:spcPts val="3935"/>
              </a:lnSpc>
            </a:pPr>
            <a:r>
              <a:rPr lang="en-US" sz="3060">
                <a:solidFill>
                  <a:srgbClr val="532418"/>
                </a:solidFill>
                <a:latin typeface="Times New Roman" panose="02020603050405020304"/>
                <a:ea typeface="Times New Roman" panose="02020603050405020304"/>
                <a:cs typeface="Times New Roman" panose="02020603050405020304"/>
                <a:sym typeface="Times New Roman" panose="02020603050405020304"/>
              </a:rPr>
              <a:t>Overall Summary</a:t>
            </a:r>
            <a:endParaRPr lang="en-US" sz="3060">
              <a:solidFill>
                <a:srgbClr val="532418"/>
              </a:solidFill>
              <a:latin typeface="Times New Roman" panose="02020603050405020304"/>
              <a:ea typeface="Times New Roman" panose="02020603050405020304"/>
              <a:cs typeface="Times New Roman" panose="02020603050405020304"/>
              <a:sym typeface="Times New Roman" panose="02020603050405020304"/>
            </a:endParaRPr>
          </a:p>
        </p:txBody>
      </p:sp>
      <p:grpSp>
        <p:nvGrpSpPr>
          <p:cNvPr id="11" name="Group 11"/>
          <p:cNvGrpSpPr/>
          <p:nvPr/>
        </p:nvGrpSpPr>
        <p:grpSpPr>
          <a:xfrm rot="0">
            <a:off x="4248302" y="1804292"/>
            <a:ext cx="4832747" cy="1525791"/>
            <a:chOff x="0" y="0"/>
            <a:chExt cx="6443662" cy="2034388"/>
          </a:xfrm>
        </p:grpSpPr>
        <p:sp>
          <p:nvSpPr>
            <p:cNvPr id="12" name="Freeform 12"/>
            <p:cNvSpPr/>
            <p:nvPr/>
          </p:nvSpPr>
          <p:spPr>
            <a:xfrm>
              <a:off x="6350" y="6350"/>
              <a:ext cx="6430899" cy="2021713"/>
            </a:xfrm>
            <a:custGeom>
              <a:avLst/>
              <a:gdLst/>
              <a:ahLst/>
              <a:cxnLst/>
              <a:rect l="l" t="t" r="r" b="b"/>
              <a:pathLst>
                <a:path w="6430899" h="2021713">
                  <a:moveTo>
                    <a:pt x="0" y="75819"/>
                  </a:moveTo>
                  <a:cubicBezTo>
                    <a:pt x="0" y="33909"/>
                    <a:pt x="34036" y="0"/>
                    <a:pt x="76073" y="0"/>
                  </a:cubicBezTo>
                  <a:lnTo>
                    <a:pt x="6354826" y="0"/>
                  </a:lnTo>
                  <a:cubicBezTo>
                    <a:pt x="6396863" y="0"/>
                    <a:pt x="6430899" y="33909"/>
                    <a:pt x="6430899" y="75819"/>
                  </a:cubicBezTo>
                  <a:lnTo>
                    <a:pt x="6430899" y="1945894"/>
                  </a:lnTo>
                  <a:cubicBezTo>
                    <a:pt x="6430899" y="1987804"/>
                    <a:pt x="6396863" y="2021713"/>
                    <a:pt x="6354826" y="2021713"/>
                  </a:cubicBezTo>
                  <a:lnTo>
                    <a:pt x="76073" y="2021713"/>
                  </a:lnTo>
                  <a:cubicBezTo>
                    <a:pt x="34036" y="2021713"/>
                    <a:pt x="0" y="1987804"/>
                    <a:pt x="0" y="1945894"/>
                  </a:cubicBezTo>
                  <a:close/>
                </a:path>
              </a:pathLst>
            </a:custGeom>
            <a:solidFill>
              <a:srgbClr val="FFFFF4"/>
            </a:solidFill>
            <a:ln w="12700">
              <a:solidFill>
                <a:schemeClr val="bg1"/>
              </a:solidFill>
            </a:ln>
          </p:spPr>
        </p:sp>
        <p:sp>
          <p:nvSpPr>
            <p:cNvPr id="13" name="Freeform 13"/>
            <p:cNvSpPr/>
            <p:nvPr/>
          </p:nvSpPr>
          <p:spPr>
            <a:xfrm>
              <a:off x="0" y="0"/>
              <a:ext cx="6443599" cy="2034413"/>
            </a:xfrm>
            <a:custGeom>
              <a:avLst/>
              <a:gdLst/>
              <a:ahLst/>
              <a:cxnLst/>
              <a:rect l="l" t="t" r="r" b="b"/>
              <a:pathLst>
                <a:path w="6443599" h="2034413">
                  <a:moveTo>
                    <a:pt x="0" y="82169"/>
                  </a:moveTo>
                  <a:cubicBezTo>
                    <a:pt x="0" y="36703"/>
                    <a:pt x="36957" y="0"/>
                    <a:pt x="82423" y="0"/>
                  </a:cubicBezTo>
                  <a:lnTo>
                    <a:pt x="6361176" y="0"/>
                  </a:lnTo>
                  <a:lnTo>
                    <a:pt x="6361176" y="6350"/>
                  </a:lnTo>
                  <a:lnTo>
                    <a:pt x="6361176" y="0"/>
                  </a:lnTo>
                  <a:cubicBezTo>
                    <a:pt x="6406642" y="0"/>
                    <a:pt x="6443599" y="36703"/>
                    <a:pt x="6443599" y="82169"/>
                  </a:cubicBezTo>
                  <a:lnTo>
                    <a:pt x="6437249" y="82169"/>
                  </a:lnTo>
                  <a:lnTo>
                    <a:pt x="6443599" y="82169"/>
                  </a:lnTo>
                  <a:lnTo>
                    <a:pt x="6443599" y="1952244"/>
                  </a:lnTo>
                  <a:lnTo>
                    <a:pt x="6437249" y="1952244"/>
                  </a:lnTo>
                  <a:lnTo>
                    <a:pt x="6443599" y="1952244"/>
                  </a:lnTo>
                  <a:cubicBezTo>
                    <a:pt x="6443599" y="1997583"/>
                    <a:pt x="6406642" y="2034413"/>
                    <a:pt x="6361176" y="2034413"/>
                  </a:cubicBezTo>
                  <a:lnTo>
                    <a:pt x="6361176" y="2028063"/>
                  </a:lnTo>
                  <a:lnTo>
                    <a:pt x="6361176" y="2034413"/>
                  </a:lnTo>
                  <a:lnTo>
                    <a:pt x="82423" y="2034413"/>
                  </a:lnTo>
                  <a:lnTo>
                    <a:pt x="82423" y="2028063"/>
                  </a:lnTo>
                  <a:lnTo>
                    <a:pt x="82423" y="2034413"/>
                  </a:lnTo>
                  <a:cubicBezTo>
                    <a:pt x="36957" y="2034413"/>
                    <a:pt x="0" y="1997710"/>
                    <a:pt x="0" y="1952244"/>
                  </a:cubicBezTo>
                  <a:lnTo>
                    <a:pt x="0" y="82169"/>
                  </a:lnTo>
                  <a:lnTo>
                    <a:pt x="6350" y="82169"/>
                  </a:lnTo>
                  <a:lnTo>
                    <a:pt x="0" y="82169"/>
                  </a:lnTo>
                  <a:moveTo>
                    <a:pt x="12700" y="82169"/>
                  </a:moveTo>
                  <a:lnTo>
                    <a:pt x="12700" y="1952244"/>
                  </a:lnTo>
                  <a:lnTo>
                    <a:pt x="6350" y="1952244"/>
                  </a:lnTo>
                  <a:lnTo>
                    <a:pt x="12700" y="1952244"/>
                  </a:lnTo>
                  <a:cubicBezTo>
                    <a:pt x="12700" y="1990598"/>
                    <a:pt x="43942" y="2021713"/>
                    <a:pt x="82423" y="2021713"/>
                  </a:cubicBezTo>
                  <a:lnTo>
                    <a:pt x="6361176" y="2021713"/>
                  </a:lnTo>
                  <a:cubicBezTo>
                    <a:pt x="6399784" y="2021713"/>
                    <a:pt x="6430899" y="1990598"/>
                    <a:pt x="6430899" y="1952244"/>
                  </a:cubicBezTo>
                  <a:lnTo>
                    <a:pt x="6430899" y="82169"/>
                  </a:lnTo>
                  <a:cubicBezTo>
                    <a:pt x="6430899" y="43815"/>
                    <a:pt x="6399657" y="12700"/>
                    <a:pt x="6361176" y="12700"/>
                  </a:cubicBezTo>
                  <a:lnTo>
                    <a:pt x="82423" y="12700"/>
                  </a:lnTo>
                  <a:lnTo>
                    <a:pt x="82423" y="6350"/>
                  </a:lnTo>
                  <a:lnTo>
                    <a:pt x="82423" y="12700"/>
                  </a:lnTo>
                  <a:cubicBezTo>
                    <a:pt x="43942" y="12700"/>
                    <a:pt x="12700" y="43815"/>
                    <a:pt x="12700" y="82169"/>
                  </a:cubicBezTo>
                  <a:close/>
                </a:path>
              </a:pathLst>
            </a:custGeom>
            <a:solidFill>
              <a:srgbClr val="FF954F"/>
            </a:solidFill>
            <a:ln w="12700">
              <a:solidFill>
                <a:schemeClr val="bg1"/>
              </a:solidFill>
            </a:ln>
          </p:spPr>
        </p:sp>
      </p:grpSp>
      <p:grpSp>
        <p:nvGrpSpPr>
          <p:cNvPr id="14" name="Group 14"/>
          <p:cNvGrpSpPr/>
          <p:nvPr/>
        </p:nvGrpSpPr>
        <p:grpSpPr>
          <a:xfrm rot="0">
            <a:off x="4397873" y="2105473"/>
            <a:ext cx="405851" cy="405851"/>
            <a:chOff x="0" y="0"/>
            <a:chExt cx="541134" cy="541134"/>
          </a:xfrm>
        </p:grpSpPr>
        <p:sp>
          <p:nvSpPr>
            <p:cNvPr id="15" name="Freeform 15"/>
            <p:cNvSpPr/>
            <p:nvPr/>
          </p:nvSpPr>
          <p:spPr>
            <a:xfrm>
              <a:off x="0" y="0"/>
              <a:ext cx="541020" cy="541020"/>
            </a:xfrm>
            <a:custGeom>
              <a:avLst/>
              <a:gdLst/>
              <a:ahLst/>
              <a:cxnLst/>
              <a:rect l="l" t="t" r="r" b="b"/>
              <a:pathLst>
                <a:path w="541020" h="541020">
                  <a:moveTo>
                    <a:pt x="0" y="270510"/>
                  </a:moveTo>
                  <a:cubicBezTo>
                    <a:pt x="0" y="121158"/>
                    <a:pt x="121158" y="0"/>
                    <a:pt x="270510" y="0"/>
                  </a:cubicBezTo>
                  <a:cubicBezTo>
                    <a:pt x="419862" y="0"/>
                    <a:pt x="541020" y="121158"/>
                    <a:pt x="541020" y="270510"/>
                  </a:cubicBezTo>
                  <a:cubicBezTo>
                    <a:pt x="541020" y="419862"/>
                    <a:pt x="419862" y="541020"/>
                    <a:pt x="270510" y="541020"/>
                  </a:cubicBezTo>
                  <a:cubicBezTo>
                    <a:pt x="121158" y="541020"/>
                    <a:pt x="0" y="419989"/>
                    <a:pt x="0" y="270510"/>
                  </a:cubicBezTo>
                  <a:close/>
                </a:path>
              </a:pathLst>
            </a:custGeom>
            <a:solidFill>
              <a:srgbClr val="FF954F"/>
            </a:solidFill>
            <a:ln w="12700">
              <a:solidFill>
                <a:srgbClr val="000000"/>
              </a:solidFill>
            </a:ln>
          </p:spPr>
        </p:sp>
      </p:grpSp>
      <p:sp>
        <p:nvSpPr>
          <p:cNvPr id="16" name="Freeform 16" descr="preencoded.png"/>
          <p:cNvSpPr/>
          <p:nvPr/>
        </p:nvSpPr>
        <p:spPr>
          <a:xfrm>
            <a:off x="4509497" y="2217096"/>
            <a:ext cx="182613" cy="182613"/>
          </a:xfrm>
          <a:custGeom>
            <a:avLst/>
            <a:gdLst/>
            <a:ahLst/>
            <a:cxnLst/>
            <a:rect l="l" t="t" r="r" b="b"/>
            <a:pathLst>
              <a:path w="182613" h="182613">
                <a:moveTo>
                  <a:pt x="0" y="0"/>
                </a:moveTo>
                <a:lnTo>
                  <a:pt x="182613" y="0"/>
                </a:lnTo>
                <a:lnTo>
                  <a:pt x="182613" y="182613"/>
                </a:lnTo>
                <a:lnTo>
                  <a:pt x="0" y="182613"/>
                </a:lnTo>
                <a:lnTo>
                  <a:pt x="0" y="0"/>
                </a:lnTo>
                <a:close/>
              </a:path>
            </a:pathLst>
          </a:custGeom>
          <a:blipFill>
            <a:blip r:embed="rId3">
              <a:extLst>
                <a:ext uri="{96DAC541-7B7A-43D3-8B79-37D633B846F1}">
                  <asvg:svgBlip xmlns:asvg="http://schemas.microsoft.com/office/drawing/2016/SVG/main" r:embed="rId4"/>
                </a:ext>
              </a:extLst>
            </a:blip>
            <a:stretch>
              <a:fillRect t="-9998" b="-9998"/>
            </a:stretch>
          </a:blipFill>
        </p:spPr>
      </p:sp>
      <p:sp>
        <p:nvSpPr>
          <p:cNvPr id="17" name="TextBox 17"/>
          <p:cNvSpPr txBox="1"/>
          <p:nvPr/>
        </p:nvSpPr>
        <p:spPr>
          <a:xfrm>
            <a:off x="4397873" y="2618032"/>
            <a:ext cx="2336159" cy="281435"/>
          </a:xfrm>
          <a:prstGeom prst="rect">
            <a:avLst/>
          </a:prstGeom>
        </p:spPr>
        <p:txBody>
          <a:bodyPr lIns="0" tIns="0" rIns="0" bIns="0" rtlCol="0" anchor="t">
            <a:spAutoFit/>
          </a:bodyPr>
          <a:lstStyle/>
          <a:p>
            <a:pPr algn="l">
              <a:lnSpc>
                <a:spcPts val="1935"/>
              </a:lnSpc>
            </a:pPr>
            <a:r>
              <a:rPr lang="en-US" sz="1500">
                <a:solidFill>
                  <a:srgbClr val="67534F"/>
                </a:solidFill>
                <a:latin typeface="Times New Roman" panose="02020603050405020304"/>
                <a:ea typeface="Times New Roman" panose="02020603050405020304"/>
                <a:cs typeface="Times New Roman" panose="02020603050405020304"/>
                <a:sym typeface="Times New Roman" panose="02020603050405020304"/>
              </a:rPr>
              <a:t>Dynamic Service Discovery</a:t>
            </a:r>
            <a:endParaRPr lang="en-US" sz="1500">
              <a:solidFill>
                <a:srgbClr val="67534F"/>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18" name="TextBox 18"/>
          <p:cNvSpPr txBox="1"/>
          <p:nvPr/>
        </p:nvSpPr>
        <p:spPr>
          <a:xfrm>
            <a:off x="4397873" y="2961532"/>
            <a:ext cx="4533605" cy="370580"/>
          </a:xfrm>
          <a:prstGeom prst="rect">
            <a:avLst/>
          </a:prstGeom>
        </p:spPr>
        <p:txBody>
          <a:bodyPr lIns="0" tIns="0" rIns="0" bIns="0" rtlCol="0" anchor="t">
            <a:spAutoFit/>
          </a:bodyPr>
          <a:lstStyle/>
          <a:p>
            <a:pPr algn="l">
              <a:lnSpc>
                <a:spcPts val="1375"/>
              </a:lnSpc>
            </a:pPr>
            <a:r>
              <a:rPr lang="en-US" sz="1060">
                <a:solidFill>
                  <a:srgbClr val="67534F"/>
                </a:solidFill>
                <a:latin typeface="Times New Roman" panose="02020603050405020304"/>
                <a:ea typeface="Times New Roman" panose="02020603050405020304"/>
                <a:cs typeface="Times New Roman" panose="02020603050405020304"/>
                <a:sym typeface="Times New Roman" panose="02020603050405020304"/>
              </a:rPr>
              <a:t>Eureka enables automatic service resolution without hardcoded URLs</a:t>
            </a:r>
            <a:endParaRPr lang="en-US" sz="1060">
              <a:solidFill>
                <a:srgbClr val="67534F"/>
              </a:solidFill>
              <a:latin typeface="Times New Roman" panose="02020603050405020304"/>
              <a:ea typeface="Times New Roman" panose="02020603050405020304"/>
              <a:cs typeface="Times New Roman" panose="02020603050405020304"/>
              <a:sym typeface="Times New Roman" panose="02020603050405020304"/>
            </a:endParaRPr>
          </a:p>
        </p:txBody>
      </p:sp>
      <p:grpSp>
        <p:nvGrpSpPr>
          <p:cNvPr id="19" name="Group 19"/>
          <p:cNvGrpSpPr/>
          <p:nvPr/>
        </p:nvGrpSpPr>
        <p:grpSpPr>
          <a:xfrm rot="0">
            <a:off x="9206808" y="1955902"/>
            <a:ext cx="4832899" cy="1525791"/>
            <a:chOff x="0" y="0"/>
            <a:chExt cx="6443866" cy="2034388"/>
          </a:xfrm>
          <a:solidFill>
            <a:schemeClr val="bg1"/>
          </a:solidFill>
        </p:grpSpPr>
        <p:sp>
          <p:nvSpPr>
            <p:cNvPr id="20" name="Freeform 20"/>
            <p:cNvSpPr/>
            <p:nvPr/>
          </p:nvSpPr>
          <p:spPr>
            <a:xfrm>
              <a:off x="6350" y="6350"/>
              <a:ext cx="6431153" cy="2021713"/>
            </a:xfrm>
            <a:custGeom>
              <a:avLst/>
              <a:gdLst/>
              <a:ahLst/>
              <a:cxnLst/>
              <a:rect l="l" t="t" r="r" b="b"/>
              <a:pathLst>
                <a:path w="6431153" h="2021713">
                  <a:moveTo>
                    <a:pt x="0" y="75819"/>
                  </a:moveTo>
                  <a:cubicBezTo>
                    <a:pt x="0" y="33909"/>
                    <a:pt x="34036" y="0"/>
                    <a:pt x="76073" y="0"/>
                  </a:cubicBezTo>
                  <a:lnTo>
                    <a:pt x="6355080" y="0"/>
                  </a:lnTo>
                  <a:cubicBezTo>
                    <a:pt x="6397117" y="0"/>
                    <a:pt x="6431153" y="33909"/>
                    <a:pt x="6431153" y="75819"/>
                  </a:cubicBezTo>
                  <a:lnTo>
                    <a:pt x="6431153" y="1945894"/>
                  </a:lnTo>
                  <a:cubicBezTo>
                    <a:pt x="6431153" y="1987804"/>
                    <a:pt x="6397117" y="2021713"/>
                    <a:pt x="6355080" y="2021713"/>
                  </a:cubicBezTo>
                  <a:lnTo>
                    <a:pt x="76073" y="2021713"/>
                  </a:lnTo>
                  <a:cubicBezTo>
                    <a:pt x="34036" y="2021713"/>
                    <a:pt x="0" y="1987804"/>
                    <a:pt x="0" y="1945894"/>
                  </a:cubicBezTo>
                  <a:close/>
                </a:path>
              </a:pathLst>
            </a:custGeom>
            <a:grpFill/>
            <a:ln w="12700">
              <a:solidFill>
                <a:schemeClr val="bg1"/>
              </a:solidFill>
            </a:ln>
          </p:spPr>
        </p:sp>
        <p:sp>
          <p:nvSpPr>
            <p:cNvPr id="21" name="Freeform 21"/>
            <p:cNvSpPr/>
            <p:nvPr/>
          </p:nvSpPr>
          <p:spPr>
            <a:xfrm>
              <a:off x="0" y="0"/>
              <a:ext cx="6443853" cy="2034413"/>
            </a:xfrm>
            <a:custGeom>
              <a:avLst/>
              <a:gdLst/>
              <a:ahLst/>
              <a:cxnLst/>
              <a:rect l="l" t="t" r="r" b="b"/>
              <a:pathLst>
                <a:path w="6443853" h="2034413">
                  <a:moveTo>
                    <a:pt x="0" y="82169"/>
                  </a:moveTo>
                  <a:cubicBezTo>
                    <a:pt x="0" y="36703"/>
                    <a:pt x="36957" y="0"/>
                    <a:pt x="82423" y="0"/>
                  </a:cubicBezTo>
                  <a:lnTo>
                    <a:pt x="6361430" y="0"/>
                  </a:lnTo>
                  <a:lnTo>
                    <a:pt x="6361430" y="6350"/>
                  </a:lnTo>
                  <a:lnTo>
                    <a:pt x="6361430" y="0"/>
                  </a:lnTo>
                  <a:cubicBezTo>
                    <a:pt x="6406896" y="0"/>
                    <a:pt x="6443853" y="36703"/>
                    <a:pt x="6443853" y="82169"/>
                  </a:cubicBezTo>
                  <a:lnTo>
                    <a:pt x="6437503" y="82169"/>
                  </a:lnTo>
                  <a:lnTo>
                    <a:pt x="6443853" y="82169"/>
                  </a:lnTo>
                  <a:lnTo>
                    <a:pt x="6443853" y="1952244"/>
                  </a:lnTo>
                  <a:lnTo>
                    <a:pt x="6437503" y="1952244"/>
                  </a:lnTo>
                  <a:lnTo>
                    <a:pt x="6443853" y="1952244"/>
                  </a:lnTo>
                  <a:cubicBezTo>
                    <a:pt x="6443853" y="1997583"/>
                    <a:pt x="6406896" y="2034413"/>
                    <a:pt x="6361430" y="2034413"/>
                  </a:cubicBezTo>
                  <a:lnTo>
                    <a:pt x="6361430" y="2028063"/>
                  </a:lnTo>
                  <a:lnTo>
                    <a:pt x="6361430" y="2034413"/>
                  </a:lnTo>
                  <a:lnTo>
                    <a:pt x="82423" y="2034413"/>
                  </a:lnTo>
                  <a:lnTo>
                    <a:pt x="82423" y="2028063"/>
                  </a:lnTo>
                  <a:lnTo>
                    <a:pt x="82423" y="2034413"/>
                  </a:lnTo>
                  <a:cubicBezTo>
                    <a:pt x="36957" y="2034413"/>
                    <a:pt x="0" y="1997710"/>
                    <a:pt x="0" y="1952244"/>
                  </a:cubicBezTo>
                  <a:lnTo>
                    <a:pt x="0" y="82169"/>
                  </a:lnTo>
                  <a:lnTo>
                    <a:pt x="6350" y="82169"/>
                  </a:lnTo>
                  <a:lnTo>
                    <a:pt x="0" y="82169"/>
                  </a:lnTo>
                  <a:moveTo>
                    <a:pt x="12700" y="82169"/>
                  </a:moveTo>
                  <a:lnTo>
                    <a:pt x="12700" y="1952244"/>
                  </a:lnTo>
                  <a:lnTo>
                    <a:pt x="6350" y="1952244"/>
                  </a:lnTo>
                  <a:lnTo>
                    <a:pt x="12700" y="1952244"/>
                  </a:lnTo>
                  <a:cubicBezTo>
                    <a:pt x="12700" y="1990598"/>
                    <a:pt x="43942" y="2021713"/>
                    <a:pt x="82423" y="2021713"/>
                  </a:cubicBezTo>
                  <a:lnTo>
                    <a:pt x="6361430" y="2021713"/>
                  </a:lnTo>
                  <a:cubicBezTo>
                    <a:pt x="6400038" y="2021713"/>
                    <a:pt x="6431153" y="1990598"/>
                    <a:pt x="6431153" y="1952244"/>
                  </a:cubicBezTo>
                  <a:lnTo>
                    <a:pt x="6431153" y="82169"/>
                  </a:lnTo>
                  <a:cubicBezTo>
                    <a:pt x="6431153" y="43815"/>
                    <a:pt x="6399911" y="12700"/>
                    <a:pt x="6361430" y="12700"/>
                  </a:cubicBezTo>
                  <a:lnTo>
                    <a:pt x="82423" y="12700"/>
                  </a:lnTo>
                  <a:lnTo>
                    <a:pt x="82423" y="6350"/>
                  </a:lnTo>
                  <a:lnTo>
                    <a:pt x="82423" y="12700"/>
                  </a:lnTo>
                  <a:cubicBezTo>
                    <a:pt x="43942" y="12700"/>
                    <a:pt x="12700" y="43815"/>
                    <a:pt x="12700" y="82169"/>
                  </a:cubicBezTo>
                  <a:close/>
                </a:path>
              </a:pathLst>
            </a:custGeom>
            <a:grpFill/>
            <a:ln w="12700">
              <a:solidFill>
                <a:schemeClr val="bg1"/>
              </a:solidFill>
            </a:ln>
          </p:spPr>
        </p:sp>
      </p:grpSp>
      <p:grpSp>
        <p:nvGrpSpPr>
          <p:cNvPr id="22" name="Group 22"/>
          <p:cNvGrpSpPr/>
          <p:nvPr/>
        </p:nvGrpSpPr>
        <p:grpSpPr>
          <a:xfrm rot="0">
            <a:off x="9356379" y="2105473"/>
            <a:ext cx="405851" cy="405851"/>
            <a:chOff x="0" y="0"/>
            <a:chExt cx="541134" cy="541134"/>
          </a:xfrm>
        </p:grpSpPr>
        <p:sp>
          <p:nvSpPr>
            <p:cNvPr id="23" name="Freeform 23"/>
            <p:cNvSpPr/>
            <p:nvPr/>
          </p:nvSpPr>
          <p:spPr>
            <a:xfrm>
              <a:off x="0" y="0"/>
              <a:ext cx="541020" cy="541020"/>
            </a:xfrm>
            <a:custGeom>
              <a:avLst/>
              <a:gdLst/>
              <a:ahLst/>
              <a:cxnLst/>
              <a:rect l="l" t="t" r="r" b="b"/>
              <a:pathLst>
                <a:path w="541020" h="541020">
                  <a:moveTo>
                    <a:pt x="0" y="270510"/>
                  </a:moveTo>
                  <a:cubicBezTo>
                    <a:pt x="0" y="121158"/>
                    <a:pt x="121158" y="0"/>
                    <a:pt x="270510" y="0"/>
                  </a:cubicBezTo>
                  <a:cubicBezTo>
                    <a:pt x="419862" y="0"/>
                    <a:pt x="541020" y="121158"/>
                    <a:pt x="541020" y="270510"/>
                  </a:cubicBezTo>
                  <a:cubicBezTo>
                    <a:pt x="541020" y="419862"/>
                    <a:pt x="419862" y="541020"/>
                    <a:pt x="270510" y="541020"/>
                  </a:cubicBezTo>
                  <a:cubicBezTo>
                    <a:pt x="121158" y="541020"/>
                    <a:pt x="0" y="419989"/>
                    <a:pt x="0" y="270510"/>
                  </a:cubicBezTo>
                  <a:close/>
                </a:path>
              </a:pathLst>
            </a:custGeom>
            <a:solidFill>
              <a:srgbClr val="FF954F"/>
            </a:solidFill>
            <a:ln w="12700">
              <a:solidFill>
                <a:srgbClr val="000000"/>
              </a:solidFill>
            </a:ln>
          </p:spPr>
        </p:sp>
      </p:grpSp>
      <p:sp>
        <p:nvSpPr>
          <p:cNvPr id="24" name="Freeform 24" descr="preencoded.png"/>
          <p:cNvSpPr/>
          <p:nvPr/>
        </p:nvSpPr>
        <p:spPr>
          <a:xfrm>
            <a:off x="9468002" y="2217096"/>
            <a:ext cx="182613" cy="182613"/>
          </a:xfrm>
          <a:custGeom>
            <a:avLst/>
            <a:gdLst/>
            <a:ahLst/>
            <a:cxnLst/>
            <a:rect l="l" t="t" r="r" b="b"/>
            <a:pathLst>
              <a:path w="182613" h="182613">
                <a:moveTo>
                  <a:pt x="0" y="0"/>
                </a:moveTo>
                <a:lnTo>
                  <a:pt x="182614" y="0"/>
                </a:lnTo>
                <a:lnTo>
                  <a:pt x="182614" y="182613"/>
                </a:lnTo>
                <a:lnTo>
                  <a:pt x="0" y="182613"/>
                </a:lnTo>
                <a:lnTo>
                  <a:pt x="0" y="0"/>
                </a:lnTo>
                <a:close/>
              </a:path>
            </a:pathLst>
          </a:custGeom>
          <a:blipFill>
            <a:blip r:embed="rId5">
              <a:extLst>
                <a:ext uri="{96DAC541-7B7A-43D3-8B79-37D633B846F1}">
                  <asvg:svgBlip xmlns:asvg="http://schemas.microsoft.com/office/drawing/2016/SVG/main" r:embed="rId6"/>
                </a:ext>
              </a:extLst>
            </a:blip>
            <a:stretch>
              <a:fillRect l="-2498" r="-2503"/>
            </a:stretch>
          </a:blipFill>
        </p:spPr>
      </p:sp>
      <p:sp>
        <p:nvSpPr>
          <p:cNvPr id="25" name="TextBox 25"/>
          <p:cNvSpPr txBox="1"/>
          <p:nvPr/>
        </p:nvSpPr>
        <p:spPr>
          <a:xfrm>
            <a:off x="9356379" y="2618032"/>
            <a:ext cx="1945186" cy="281435"/>
          </a:xfrm>
          <a:prstGeom prst="rect">
            <a:avLst/>
          </a:prstGeom>
        </p:spPr>
        <p:txBody>
          <a:bodyPr lIns="0" tIns="0" rIns="0" bIns="0" rtlCol="0" anchor="t">
            <a:spAutoFit/>
          </a:bodyPr>
          <a:lstStyle/>
          <a:p>
            <a:pPr algn="l">
              <a:lnSpc>
                <a:spcPts val="1935"/>
              </a:lnSpc>
            </a:pPr>
            <a:r>
              <a:rPr lang="en-US" sz="1500">
                <a:solidFill>
                  <a:srgbClr val="67534F"/>
                </a:solidFill>
                <a:latin typeface="Times New Roman" panose="02020603050405020304"/>
                <a:ea typeface="Times New Roman" panose="02020603050405020304"/>
                <a:cs typeface="Times New Roman" panose="02020603050405020304"/>
                <a:sym typeface="Times New Roman" panose="02020603050405020304"/>
              </a:rPr>
              <a:t>Event-Driven Design</a:t>
            </a:r>
            <a:endParaRPr lang="en-US" sz="1500">
              <a:solidFill>
                <a:srgbClr val="67534F"/>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26" name="TextBox 26"/>
          <p:cNvSpPr txBox="1"/>
          <p:nvPr/>
        </p:nvSpPr>
        <p:spPr>
          <a:xfrm>
            <a:off x="9356379" y="2961532"/>
            <a:ext cx="4533748" cy="370580"/>
          </a:xfrm>
          <a:prstGeom prst="rect">
            <a:avLst/>
          </a:prstGeom>
        </p:spPr>
        <p:txBody>
          <a:bodyPr lIns="0" tIns="0" rIns="0" bIns="0" rtlCol="0" anchor="t">
            <a:spAutoFit/>
          </a:bodyPr>
          <a:lstStyle/>
          <a:p>
            <a:pPr algn="l">
              <a:lnSpc>
                <a:spcPts val="1375"/>
              </a:lnSpc>
            </a:pPr>
            <a:r>
              <a:rPr lang="en-US" sz="1060">
                <a:solidFill>
                  <a:srgbClr val="67534F"/>
                </a:solidFill>
                <a:latin typeface="Times New Roman" panose="02020603050405020304"/>
                <a:ea typeface="Times New Roman" panose="02020603050405020304"/>
                <a:cs typeface="Times New Roman" panose="02020603050405020304"/>
                <a:sym typeface="Times New Roman" panose="02020603050405020304"/>
              </a:rPr>
              <a:t>RabbitMQ provides asynchronous, loosely-coupled communication</a:t>
            </a:r>
            <a:endParaRPr lang="en-US" sz="1060">
              <a:solidFill>
                <a:srgbClr val="67534F"/>
              </a:solidFill>
              <a:latin typeface="Times New Roman" panose="02020603050405020304"/>
              <a:ea typeface="Times New Roman" panose="02020603050405020304"/>
              <a:cs typeface="Times New Roman" panose="02020603050405020304"/>
              <a:sym typeface="Times New Roman" panose="02020603050405020304"/>
            </a:endParaRPr>
          </a:p>
        </p:txBody>
      </p:sp>
      <p:grpSp>
        <p:nvGrpSpPr>
          <p:cNvPr id="27" name="Group 27"/>
          <p:cNvGrpSpPr/>
          <p:nvPr/>
        </p:nvGrpSpPr>
        <p:grpSpPr>
          <a:xfrm rot="0">
            <a:off x="4248302" y="3471710"/>
            <a:ext cx="4832747" cy="1350016"/>
            <a:chOff x="0" y="0"/>
            <a:chExt cx="6443662" cy="1800022"/>
          </a:xfrm>
        </p:grpSpPr>
        <p:sp>
          <p:nvSpPr>
            <p:cNvPr id="28" name="Freeform 28"/>
            <p:cNvSpPr/>
            <p:nvPr/>
          </p:nvSpPr>
          <p:spPr>
            <a:xfrm>
              <a:off x="6350" y="6350"/>
              <a:ext cx="6431026" cy="1787398"/>
            </a:xfrm>
            <a:custGeom>
              <a:avLst/>
              <a:gdLst/>
              <a:ahLst/>
              <a:cxnLst/>
              <a:rect l="l" t="t" r="r" b="b"/>
              <a:pathLst>
                <a:path w="6431026" h="1787398">
                  <a:moveTo>
                    <a:pt x="0" y="75819"/>
                  </a:moveTo>
                  <a:cubicBezTo>
                    <a:pt x="0" y="33909"/>
                    <a:pt x="34163" y="0"/>
                    <a:pt x="76200" y="0"/>
                  </a:cubicBezTo>
                  <a:lnTo>
                    <a:pt x="6354826" y="0"/>
                  </a:lnTo>
                  <a:cubicBezTo>
                    <a:pt x="6396863" y="0"/>
                    <a:pt x="6431026" y="33909"/>
                    <a:pt x="6431026" y="75819"/>
                  </a:cubicBezTo>
                  <a:lnTo>
                    <a:pt x="6431026" y="1711579"/>
                  </a:lnTo>
                  <a:cubicBezTo>
                    <a:pt x="6431026" y="1753489"/>
                    <a:pt x="6396863" y="1787398"/>
                    <a:pt x="6354826" y="1787398"/>
                  </a:cubicBezTo>
                  <a:lnTo>
                    <a:pt x="76200" y="1787398"/>
                  </a:lnTo>
                  <a:cubicBezTo>
                    <a:pt x="34163" y="1787398"/>
                    <a:pt x="0" y="1753489"/>
                    <a:pt x="0" y="1711579"/>
                  </a:cubicBezTo>
                  <a:close/>
                </a:path>
              </a:pathLst>
            </a:custGeom>
            <a:solidFill>
              <a:srgbClr val="FFFFF4"/>
            </a:solidFill>
            <a:ln w="12700">
              <a:solidFill>
                <a:schemeClr val="bg1"/>
              </a:solidFill>
            </a:ln>
          </p:spPr>
        </p:sp>
        <p:sp>
          <p:nvSpPr>
            <p:cNvPr id="29" name="Freeform 29"/>
            <p:cNvSpPr/>
            <p:nvPr/>
          </p:nvSpPr>
          <p:spPr>
            <a:xfrm>
              <a:off x="0" y="0"/>
              <a:ext cx="6443726" cy="1800098"/>
            </a:xfrm>
            <a:custGeom>
              <a:avLst/>
              <a:gdLst/>
              <a:ahLst/>
              <a:cxnLst/>
              <a:rect l="l" t="t" r="r" b="b"/>
              <a:pathLst>
                <a:path w="6443726" h="1800098">
                  <a:moveTo>
                    <a:pt x="0" y="82169"/>
                  </a:moveTo>
                  <a:cubicBezTo>
                    <a:pt x="0" y="36703"/>
                    <a:pt x="36957" y="0"/>
                    <a:pt x="82550" y="0"/>
                  </a:cubicBezTo>
                  <a:lnTo>
                    <a:pt x="6361176" y="0"/>
                  </a:lnTo>
                  <a:lnTo>
                    <a:pt x="6361176" y="6350"/>
                  </a:lnTo>
                  <a:lnTo>
                    <a:pt x="6361176" y="0"/>
                  </a:lnTo>
                  <a:cubicBezTo>
                    <a:pt x="6406769" y="0"/>
                    <a:pt x="6443726" y="36703"/>
                    <a:pt x="6443726" y="82169"/>
                  </a:cubicBezTo>
                  <a:lnTo>
                    <a:pt x="6437376" y="82169"/>
                  </a:lnTo>
                  <a:lnTo>
                    <a:pt x="6443726" y="82169"/>
                  </a:lnTo>
                  <a:lnTo>
                    <a:pt x="6443726" y="1717929"/>
                  </a:lnTo>
                  <a:lnTo>
                    <a:pt x="6437376" y="1717929"/>
                  </a:lnTo>
                  <a:lnTo>
                    <a:pt x="6443726" y="1717929"/>
                  </a:lnTo>
                  <a:cubicBezTo>
                    <a:pt x="6443726" y="1763268"/>
                    <a:pt x="6406769" y="1800098"/>
                    <a:pt x="6361176" y="1800098"/>
                  </a:cubicBezTo>
                  <a:lnTo>
                    <a:pt x="6361176" y="1793748"/>
                  </a:lnTo>
                  <a:lnTo>
                    <a:pt x="6361176" y="1800098"/>
                  </a:lnTo>
                  <a:lnTo>
                    <a:pt x="82550" y="1800098"/>
                  </a:lnTo>
                  <a:lnTo>
                    <a:pt x="82550" y="1793748"/>
                  </a:lnTo>
                  <a:lnTo>
                    <a:pt x="82550" y="1800098"/>
                  </a:lnTo>
                  <a:cubicBezTo>
                    <a:pt x="36957" y="1800098"/>
                    <a:pt x="0" y="1763395"/>
                    <a:pt x="0" y="1717929"/>
                  </a:cubicBezTo>
                  <a:lnTo>
                    <a:pt x="0" y="82169"/>
                  </a:lnTo>
                  <a:lnTo>
                    <a:pt x="6350" y="82169"/>
                  </a:lnTo>
                  <a:lnTo>
                    <a:pt x="0" y="82169"/>
                  </a:lnTo>
                  <a:moveTo>
                    <a:pt x="12700" y="82169"/>
                  </a:moveTo>
                  <a:lnTo>
                    <a:pt x="12700" y="1717929"/>
                  </a:lnTo>
                  <a:lnTo>
                    <a:pt x="6350" y="1717929"/>
                  </a:lnTo>
                  <a:lnTo>
                    <a:pt x="12700" y="1717929"/>
                  </a:lnTo>
                  <a:cubicBezTo>
                    <a:pt x="12700" y="1756283"/>
                    <a:pt x="43942" y="1787398"/>
                    <a:pt x="82550" y="1787398"/>
                  </a:cubicBezTo>
                  <a:lnTo>
                    <a:pt x="6361176" y="1787398"/>
                  </a:lnTo>
                  <a:cubicBezTo>
                    <a:pt x="6399784" y="1787398"/>
                    <a:pt x="6431026" y="1756283"/>
                    <a:pt x="6431026" y="1717929"/>
                  </a:cubicBezTo>
                  <a:lnTo>
                    <a:pt x="6431026" y="82169"/>
                  </a:lnTo>
                  <a:cubicBezTo>
                    <a:pt x="6431026" y="43815"/>
                    <a:pt x="6399784" y="12700"/>
                    <a:pt x="6361176" y="12700"/>
                  </a:cubicBezTo>
                  <a:lnTo>
                    <a:pt x="82550" y="12700"/>
                  </a:lnTo>
                  <a:lnTo>
                    <a:pt x="82550" y="6350"/>
                  </a:lnTo>
                  <a:lnTo>
                    <a:pt x="82550" y="12700"/>
                  </a:lnTo>
                  <a:cubicBezTo>
                    <a:pt x="43942" y="12700"/>
                    <a:pt x="12700" y="43815"/>
                    <a:pt x="12700" y="82169"/>
                  </a:cubicBezTo>
                  <a:close/>
                </a:path>
              </a:pathLst>
            </a:custGeom>
            <a:solidFill>
              <a:srgbClr val="FF954F"/>
            </a:solidFill>
            <a:ln w="12700">
              <a:solidFill>
                <a:schemeClr val="bg1"/>
              </a:solidFill>
            </a:ln>
          </p:spPr>
        </p:sp>
      </p:grpSp>
      <p:grpSp>
        <p:nvGrpSpPr>
          <p:cNvPr id="30" name="Group 30"/>
          <p:cNvGrpSpPr/>
          <p:nvPr/>
        </p:nvGrpSpPr>
        <p:grpSpPr>
          <a:xfrm rot="0">
            <a:off x="4397873" y="3757022"/>
            <a:ext cx="405851" cy="405851"/>
            <a:chOff x="0" y="0"/>
            <a:chExt cx="541134" cy="541134"/>
          </a:xfrm>
        </p:grpSpPr>
        <p:sp>
          <p:nvSpPr>
            <p:cNvPr id="31" name="Freeform 31"/>
            <p:cNvSpPr/>
            <p:nvPr/>
          </p:nvSpPr>
          <p:spPr>
            <a:xfrm>
              <a:off x="0" y="0"/>
              <a:ext cx="541020" cy="541020"/>
            </a:xfrm>
            <a:custGeom>
              <a:avLst/>
              <a:gdLst/>
              <a:ahLst/>
              <a:cxnLst/>
              <a:rect l="l" t="t" r="r" b="b"/>
              <a:pathLst>
                <a:path w="541020" h="541020">
                  <a:moveTo>
                    <a:pt x="0" y="270510"/>
                  </a:moveTo>
                  <a:cubicBezTo>
                    <a:pt x="0" y="121158"/>
                    <a:pt x="121158" y="0"/>
                    <a:pt x="270510" y="0"/>
                  </a:cubicBezTo>
                  <a:cubicBezTo>
                    <a:pt x="419862" y="0"/>
                    <a:pt x="541020" y="121158"/>
                    <a:pt x="541020" y="270510"/>
                  </a:cubicBezTo>
                  <a:cubicBezTo>
                    <a:pt x="541020" y="419862"/>
                    <a:pt x="419862" y="541020"/>
                    <a:pt x="270510" y="541020"/>
                  </a:cubicBezTo>
                  <a:cubicBezTo>
                    <a:pt x="121158" y="541020"/>
                    <a:pt x="0" y="419989"/>
                    <a:pt x="0" y="270510"/>
                  </a:cubicBezTo>
                  <a:close/>
                </a:path>
              </a:pathLst>
            </a:custGeom>
            <a:solidFill>
              <a:srgbClr val="FF954F"/>
            </a:solidFill>
            <a:ln w="12700">
              <a:solidFill>
                <a:srgbClr val="000000"/>
              </a:solidFill>
            </a:ln>
          </p:spPr>
        </p:sp>
      </p:grpSp>
      <p:sp>
        <p:nvSpPr>
          <p:cNvPr id="32" name="Freeform 32" descr="preencoded.png"/>
          <p:cNvSpPr/>
          <p:nvPr/>
        </p:nvSpPr>
        <p:spPr>
          <a:xfrm>
            <a:off x="4509497" y="3868636"/>
            <a:ext cx="182613" cy="182613"/>
          </a:xfrm>
          <a:custGeom>
            <a:avLst/>
            <a:gdLst/>
            <a:ahLst/>
            <a:cxnLst/>
            <a:rect l="l" t="t" r="r" b="b"/>
            <a:pathLst>
              <a:path w="182613" h="182613">
                <a:moveTo>
                  <a:pt x="0" y="0"/>
                </a:moveTo>
                <a:lnTo>
                  <a:pt x="182613" y="0"/>
                </a:lnTo>
                <a:lnTo>
                  <a:pt x="182613" y="182613"/>
                </a:lnTo>
                <a:lnTo>
                  <a:pt x="0" y="182613"/>
                </a:lnTo>
                <a:lnTo>
                  <a:pt x="0" y="0"/>
                </a:lnTo>
                <a:close/>
              </a:path>
            </a:pathLst>
          </a:custGeom>
          <a:blipFill>
            <a:blip r:embed="rId7">
              <a:extLst>
                <a:ext uri="{96DAC541-7B7A-43D3-8B79-37D633B846F1}">
                  <asvg:svgBlip xmlns:asvg="http://schemas.microsoft.com/office/drawing/2016/SVG/main" r:embed="rId8"/>
                </a:ext>
              </a:extLst>
            </a:blip>
            <a:stretch>
              <a:fillRect t="-5002" b="-4996"/>
            </a:stretch>
          </a:blipFill>
        </p:spPr>
      </p:sp>
      <p:sp>
        <p:nvSpPr>
          <p:cNvPr id="33" name="TextBox 33"/>
          <p:cNvSpPr txBox="1"/>
          <p:nvPr/>
        </p:nvSpPr>
        <p:spPr>
          <a:xfrm>
            <a:off x="4397873" y="4269581"/>
            <a:ext cx="1945186" cy="281435"/>
          </a:xfrm>
          <a:prstGeom prst="rect">
            <a:avLst/>
          </a:prstGeom>
        </p:spPr>
        <p:txBody>
          <a:bodyPr lIns="0" tIns="0" rIns="0" bIns="0" rtlCol="0" anchor="t">
            <a:spAutoFit/>
          </a:bodyPr>
          <a:lstStyle/>
          <a:p>
            <a:pPr algn="l">
              <a:lnSpc>
                <a:spcPts val="1935"/>
              </a:lnSpc>
            </a:pPr>
            <a:r>
              <a:rPr lang="en-US" sz="1500">
                <a:solidFill>
                  <a:srgbClr val="67534F"/>
                </a:solidFill>
                <a:latin typeface="Times New Roman" panose="02020603050405020304"/>
                <a:ea typeface="Times New Roman" panose="02020603050405020304"/>
                <a:cs typeface="Times New Roman" panose="02020603050405020304"/>
                <a:sym typeface="Times New Roman" panose="02020603050405020304"/>
              </a:rPr>
              <a:t>Race-Condition Safe</a:t>
            </a:r>
            <a:endParaRPr lang="en-US" sz="1500">
              <a:solidFill>
                <a:srgbClr val="67534F"/>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34" name="TextBox 34"/>
          <p:cNvSpPr txBox="1"/>
          <p:nvPr/>
        </p:nvSpPr>
        <p:spPr>
          <a:xfrm>
            <a:off x="4397873" y="4613072"/>
            <a:ext cx="4533605" cy="194815"/>
          </a:xfrm>
          <a:prstGeom prst="rect">
            <a:avLst/>
          </a:prstGeom>
        </p:spPr>
        <p:txBody>
          <a:bodyPr lIns="0" tIns="0" rIns="0" bIns="0" rtlCol="0" anchor="t">
            <a:spAutoFit/>
          </a:bodyPr>
          <a:lstStyle/>
          <a:p>
            <a:pPr algn="l">
              <a:lnSpc>
                <a:spcPts val="1375"/>
              </a:lnSpc>
            </a:pPr>
            <a:r>
              <a:rPr lang="en-US" sz="1060">
                <a:solidFill>
                  <a:srgbClr val="67534F"/>
                </a:solidFill>
                <a:latin typeface="Times New Roman" panose="02020603050405020304"/>
                <a:ea typeface="Times New Roman" panose="02020603050405020304"/>
                <a:cs typeface="Times New Roman" panose="02020603050405020304"/>
                <a:sym typeface="Times New Roman" panose="02020603050405020304"/>
              </a:rPr>
              <a:t>Redis atomic operations prevent concurrent booking conflicts</a:t>
            </a:r>
            <a:endParaRPr lang="en-US" sz="1060">
              <a:solidFill>
                <a:srgbClr val="67534F"/>
              </a:solidFill>
              <a:latin typeface="Times New Roman" panose="02020603050405020304"/>
              <a:ea typeface="Times New Roman" panose="02020603050405020304"/>
              <a:cs typeface="Times New Roman" panose="02020603050405020304"/>
              <a:sym typeface="Times New Roman" panose="02020603050405020304"/>
            </a:endParaRPr>
          </a:p>
        </p:txBody>
      </p:sp>
      <p:grpSp>
        <p:nvGrpSpPr>
          <p:cNvPr id="35" name="Group 35"/>
          <p:cNvGrpSpPr/>
          <p:nvPr/>
        </p:nvGrpSpPr>
        <p:grpSpPr>
          <a:xfrm rot="0">
            <a:off x="9206808" y="3607441"/>
            <a:ext cx="4832899" cy="1350016"/>
            <a:chOff x="0" y="0"/>
            <a:chExt cx="6443866" cy="1800022"/>
          </a:xfrm>
        </p:grpSpPr>
        <p:sp>
          <p:nvSpPr>
            <p:cNvPr id="36" name="Freeform 36"/>
            <p:cNvSpPr/>
            <p:nvPr/>
          </p:nvSpPr>
          <p:spPr>
            <a:xfrm>
              <a:off x="6350" y="6350"/>
              <a:ext cx="6431280" cy="1787398"/>
            </a:xfrm>
            <a:custGeom>
              <a:avLst/>
              <a:gdLst/>
              <a:ahLst/>
              <a:cxnLst/>
              <a:rect l="l" t="t" r="r" b="b"/>
              <a:pathLst>
                <a:path w="6431280" h="1787398">
                  <a:moveTo>
                    <a:pt x="0" y="75819"/>
                  </a:moveTo>
                  <a:cubicBezTo>
                    <a:pt x="0" y="33909"/>
                    <a:pt x="34163" y="0"/>
                    <a:pt x="76200" y="0"/>
                  </a:cubicBezTo>
                  <a:lnTo>
                    <a:pt x="6355080" y="0"/>
                  </a:lnTo>
                  <a:cubicBezTo>
                    <a:pt x="6397117" y="0"/>
                    <a:pt x="6431280" y="33909"/>
                    <a:pt x="6431280" y="75819"/>
                  </a:cubicBezTo>
                  <a:lnTo>
                    <a:pt x="6431280" y="1711579"/>
                  </a:lnTo>
                  <a:cubicBezTo>
                    <a:pt x="6431280" y="1753489"/>
                    <a:pt x="6397117" y="1787398"/>
                    <a:pt x="6355080" y="1787398"/>
                  </a:cubicBezTo>
                  <a:lnTo>
                    <a:pt x="76200" y="1787398"/>
                  </a:lnTo>
                  <a:cubicBezTo>
                    <a:pt x="34163" y="1787398"/>
                    <a:pt x="0" y="1753489"/>
                    <a:pt x="0" y="1711579"/>
                  </a:cubicBezTo>
                  <a:close/>
                </a:path>
              </a:pathLst>
            </a:custGeom>
            <a:solidFill>
              <a:srgbClr val="FFFFF4"/>
            </a:solidFill>
            <a:ln w="12700">
              <a:solidFill>
                <a:schemeClr val="bg1"/>
              </a:solidFill>
            </a:ln>
          </p:spPr>
        </p:sp>
        <p:sp>
          <p:nvSpPr>
            <p:cNvPr id="37" name="Freeform 37"/>
            <p:cNvSpPr/>
            <p:nvPr/>
          </p:nvSpPr>
          <p:spPr>
            <a:xfrm>
              <a:off x="0" y="0"/>
              <a:ext cx="6443980" cy="1800098"/>
            </a:xfrm>
            <a:custGeom>
              <a:avLst/>
              <a:gdLst/>
              <a:ahLst/>
              <a:cxnLst/>
              <a:rect l="l" t="t" r="r" b="b"/>
              <a:pathLst>
                <a:path w="6443980" h="1800098">
                  <a:moveTo>
                    <a:pt x="0" y="82169"/>
                  </a:moveTo>
                  <a:cubicBezTo>
                    <a:pt x="0" y="36703"/>
                    <a:pt x="36957" y="0"/>
                    <a:pt x="82550" y="0"/>
                  </a:cubicBezTo>
                  <a:lnTo>
                    <a:pt x="6361430" y="0"/>
                  </a:lnTo>
                  <a:lnTo>
                    <a:pt x="6361430" y="6350"/>
                  </a:lnTo>
                  <a:lnTo>
                    <a:pt x="6361430" y="0"/>
                  </a:lnTo>
                  <a:cubicBezTo>
                    <a:pt x="6407023" y="0"/>
                    <a:pt x="6443980" y="36703"/>
                    <a:pt x="6443980" y="82169"/>
                  </a:cubicBezTo>
                  <a:lnTo>
                    <a:pt x="6437630" y="82169"/>
                  </a:lnTo>
                  <a:lnTo>
                    <a:pt x="6443980" y="82169"/>
                  </a:lnTo>
                  <a:lnTo>
                    <a:pt x="6443980" y="1717929"/>
                  </a:lnTo>
                  <a:lnTo>
                    <a:pt x="6437630" y="1717929"/>
                  </a:lnTo>
                  <a:lnTo>
                    <a:pt x="6443980" y="1717929"/>
                  </a:lnTo>
                  <a:cubicBezTo>
                    <a:pt x="6443980" y="1763268"/>
                    <a:pt x="6407023" y="1800098"/>
                    <a:pt x="6361430" y="1800098"/>
                  </a:cubicBezTo>
                  <a:lnTo>
                    <a:pt x="6361430" y="1793748"/>
                  </a:lnTo>
                  <a:lnTo>
                    <a:pt x="6361430" y="1800098"/>
                  </a:lnTo>
                  <a:lnTo>
                    <a:pt x="82550" y="1800098"/>
                  </a:lnTo>
                  <a:lnTo>
                    <a:pt x="82550" y="1793748"/>
                  </a:lnTo>
                  <a:lnTo>
                    <a:pt x="82550" y="1800098"/>
                  </a:lnTo>
                  <a:cubicBezTo>
                    <a:pt x="36957" y="1800098"/>
                    <a:pt x="0" y="1763395"/>
                    <a:pt x="0" y="1717929"/>
                  </a:cubicBezTo>
                  <a:lnTo>
                    <a:pt x="0" y="82169"/>
                  </a:lnTo>
                  <a:lnTo>
                    <a:pt x="6350" y="82169"/>
                  </a:lnTo>
                  <a:lnTo>
                    <a:pt x="0" y="82169"/>
                  </a:lnTo>
                  <a:moveTo>
                    <a:pt x="12700" y="82169"/>
                  </a:moveTo>
                  <a:lnTo>
                    <a:pt x="12700" y="1717929"/>
                  </a:lnTo>
                  <a:lnTo>
                    <a:pt x="6350" y="1717929"/>
                  </a:lnTo>
                  <a:lnTo>
                    <a:pt x="12700" y="1717929"/>
                  </a:lnTo>
                  <a:cubicBezTo>
                    <a:pt x="12700" y="1756283"/>
                    <a:pt x="43942" y="1787398"/>
                    <a:pt x="82550" y="1787398"/>
                  </a:cubicBezTo>
                  <a:lnTo>
                    <a:pt x="6361430" y="1787398"/>
                  </a:lnTo>
                  <a:cubicBezTo>
                    <a:pt x="6400038" y="1787398"/>
                    <a:pt x="6431280" y="1756283"/>
                    <a:pt x="6431280" y="1717929"/>
                  </a:cubicBezTo>
                  <a:lnTo>
                    <a:pt x="6431280" y="82169"/>
                  </a:lnTo>
                  <a:cubicBezTo>
                    <a:pt x="6431280" y="43815"/>
                    <a:pt x="6400038" y="12700"/>
                    <a:pt x="6361430" y="12700"/>
                  </a:cubicBezTo>
                  <a:lnTo>
                    <a:pt x="82550" y="12700"/>
                  </a:lnTo>
                  <a:lnTo>
                    <a:pt x="82550" y="6350"/>
                  </a:lnTo>
                  <a:lnTo>
                    <a:pt x="82550" y="12700"/>
                  </a:lnTo>
                  <a:cubicBezTo>
                    <a:pt x="43942" y="12700"/>
                    <a:pt x="12700" y="43815"/>
                    <a:pt x="12700" y="82169"/>
                  </a:cubicBezTo>
                  <a:close/>
                </a:path>
              </a:pathLst>
            </a:custGeom>
            <a:solidFill>
              <a:srgbClr val="FF954F"/>
            </a:solidFill>
            <a:ln w="12700">
              <a:solidFill>
                <a:schemeClr val="bg1"/>
              </a:solidFill>
            </a:ln>
          </p:spPr>
        </p:sp>
      </p:grpSp>
      <p:grpSp>
        <p:nvGrpSpPr>
          <p:cNvPr id="38" name="Group 38"/>
          <p:cNvGrpSpPr/>
          <p:nvPr/>
        </p:nvGrpSpPr>
        <p:grpSpPr>
          <a:xfrm rot="0">
            <a:off x="9356379" y="3757022"/>
            <a:ext cx="405851" cy="405851"/>
            <a:chOff x="0" y="0"/>
            <a:chExt cx="541134" cy="541134"/>
          </a:xfrm>
        </p:grpSpPr>
        <p:sp>
          <p:nvSpPr>
            <p:cNvPr id="39" name="Freeform 39"/>
            <p:cNvSpPr/>
            <p:nvPr/>
          </p:nvSpPr>
          <p:spPr>
            <a:xfrm>
              <a:off x="0" y="0"/>
              <a:ext cx="541020" cy="541020"/>
            </a:xfrm>
            <a:custGeom>
              <a:avLst/>
              <a:gdLst/>
              <a:ahLst/>
              <a:cxnLst/>
              <a:rect l="l" t="t" r="r" b="b"/>
              <a:pathLst>
                <a:path w="541020" h="541020">
                  <a:moveTo>
                    <a:pt x="0" y="270510"/>
                  </a:moveTo>
                  <a:cubicBezTo>
                    <a:pt x="0" y="121158"/>
                    <a:pt x="121158" y="0"/>
                    <a:pt x="270510" y="0"/>
                  </a:cubicBezTo>
                  <a:cubicBezTo>
                    <a:pt x="419862" y="0"/>
                    <a:pt x="541020" y="121158"/>
                    <a:pt x="541020" y="270510"/>
                  </a:cubicBezTo>
                  <a:cubicBezTo>
                    <a:pt x="541020" y="419862"/>
                    <a:pt x="419862" y="541020"/>
                    <a:pt x="270510" y="541020"/>
                  </a:cubicBezTo>
                  <a:cubicBezTo>
                    <a:pt x="121158" y="541020"/>
                    <a:pt x="0" y="419989"/>
                    <a:pt x="0" y="270510"/>
                  </a:cubicBezTo>
                  <a:close/>
                </a:path>
              </a:pathLst>
            </a:custGeom>
            <a:solidFill>
              <a:srgbClr val="FF954F"/>
            </a:solidFill>
            <a:ln w="12700">
              <a:solidFill>
                <a:srgbClr val="000000"/>
              </a:solidFill>
            </a:ln>
          </p:spPr>
        </p:sp>
      </p:grpSp>
      <p:sp>
        <p:nvSpPr>
          <p:cNvPr id="40" name="Freeform 40" descr="preencoded.png"/>
          <p:cNvSpPr/>
          <p:nvPr/>
        </p:nvSpPr>
        <p:spPr>
          <a:xfrm>
            <a:off x="9468002" y="3868636"/>
            <a:ext cx="182613" cy="182613"/>
          </a:xfrm>
          <a:custGeom>
            <a:avLst/>
            <a:gdLst/>
            <a:ahLst/>
            <a:cxnLst/>
            <a:rect l="l" t="t" r="r" b="b"/>
            <a:pathLst>
              <a:path w="182613" h="182613">
                <a:moveTo>
                  <a:pt x="0" y="0"/>
                </a:moveTo>
                <a:lnTo>
                  <a:pt x="182614" y="0"/>
                </a:lnTo>
                <a:lnTo>
                  <a:pt x="182614" y="182613"/>
                </a:lnTo>
                <a:lnTo>
                  <a:pt x="0" y="182613"/>
                </a:lnTo>
                <a:lnTo>
                  <a:pt x="0" y="0"/>
                </a:lnTo>
                <a:close/>
              </a:path>
            </a:pathLst>
          </a:custGeom>
          <a:blipFill>
            <a:blip r:embed="rId9">
              <a:extLst>
                <a:ext uri="{96DAC541-7B7A-43D3-8B79-37D633B846F1}">
                  <asvg:svgBlip xmlns:asvg="http://schemas.microsoft.com/office/drawing/2016/SVG/main" r:embed="rId10"/>
                </a:ext>
              </a:extLst>
            </a:blip>
            <a:stretch>
              <a:fillRect l="-12497" r="-12502"/>
            </a:stretch>
          </a:blipFill>
        </p:spPr>
      </p:sp>
      <p:sp>
        <p:nvSpPr>
          <p:cNvPr id="41" name="TextBox 41"/>
          <p:cNvSpPr txBox="1"/>
          <p:nvPr/>
        </p:nvSpPr>
        <p:spPr>
          <a:xfrm>
            <a:off x="9356379" y="4350544"/>
            <a:ext cx="1945186" cy="281435"/>
          </a:xfrm>
          <a:prstGeom prst="rect">
            <a:avLst/>
          </a:prstGeom>
        </p:spPr>
        <p:txBody>
          <a:bodyPr lIns="0" tIns="0" rIns="0" bIns="0" rtlCol="0" anchor="t">
            <a:spAutoFit/>
          </a:bodyPr>
          <a:lstStyle/>
          <a:p>
            <a:pPr algn="l">
              <a:lnSpc>
                <a:spcPts val="1935"/>
              </a:lnSpc>
            </a:pPr>
            <a:r>
              <a:rPr lang="en-US" sz="1500">
                <a:solidFill>
                  <a:srgbClr val="67534F"/>
                </a:solidFill>
                <a:latin typeface="Times New Roman" panose="02020603050405020304"/>
                <a:ea typeface="Times New Roman" panose="02020603050405020304"/>
                <a:cs typeface="Times New Roman" panose="02020603050405020304"/>
                <a:sym typeface="Times New Roman" panose="02020603050405020304"/>
              </a:rPr>
              <a:t>Clear Separation</a:t>
            </a:r>
            <a:endParaRPr lang="en-US" sz="1500">
              <a:solidFill>
                <a:srgbClr val="67534F"/>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42" name="TextBox 42"/>
          <p:cNvSpPr txBox="1"/>
          <p:nvPr/>
        </p:nvSpPr>
        <p:spPr>
          <a:xfrm>
            <a:off x="9356379" y="4613072"/>
            <a:ext cx="4533748" cy="194815"/>
          </a:xfrm>
          <a:prstGeom prst="rect">
            <a:avLst/>
          </a:prstGeom>
        </p:spPr>
        <p:txBody>
          <a:bodyPr lIns="0" tIns="0" rIns="0" bIns="0" rtlCol="0" anchor="t">
            <a:spAutoFit/>
          </a:bodyPr>
          <a:lstStyle/>
          <a:p>
            <a:pPr algn="l">
              <a:lnSpc>
                <a:spcPts val="1375"/>
              </a:lnSpc>
            </a:pPr>
            <a:r>
              <a:rPr lang="en-US" sz="1060">
                <a:solidFill>
                  <a:srgbClr val="67534F"/>
                </a:solidFill>
                <a:latin typeface="Times New Roman" panose="02020603050405020304"/>
                <a:ea typeface="Times New Roman" panose="02020603050405020304"/>
                <a:cs typeface="Times New Roman" panose="02020603050405020304"/>
                <a:sym typeface="Times New Roman" panose="02020603050405020304"/>
              </a:rPr>
              <a:t>Each service owns specific data and business logic domains</a:t>
            </a:r>
            <a:endParaRPr lang="en-US" sz="1060">
              <a:solidFill>
                <a:srgbClr val="67534F"/>
              </a:solidFill>
              <a:latin typeface="Times New Roman" panose="02020603050405020304"/>
              <a:ea typeface="Times New Roman" panose="02020603050405020304"/>
              <a:cs typeface="Times New Roman" panose="02020603050405020304"/>
              <a:sym typeface="Times New Roman" panose="02020603050405020304"/>
            </a:endParaRPr>
          </a:p>
        </p:txBody>
      </p:sp>
      <p:grpSp>
        <p:nvGrpSpPr>
          <p:cNvPr id="43" name="Group 43"/>
          <p:cNvGrpSpPr/>
          <p:nvPr/>
        </p:nvGrpSpPr>
        <p:grpSpPr>
          <a:xfrm rot="0">
            <a:off x="9134475" y="5104809"/>
            <a:ext cx="19050" cy="4029818"/>
            <a:chOff x="0" y="0"/>
            <a:chExt cx="25400" cy="5373091"/>
          </a:xfrm>
        </p:grpSpPr>
        <p:sp>
          <p:nvSpPr>
            <p:cNvPr id="44" name="Freeform 44"/>
            <p:cNvSpPr/>
            <p:nvPr/>
          </p:nvSpPr>
          <p:spPr>
            <a:xfrm>
              <a:off x="0" y="0"/>
              <a:ext cx="25400" cy="5373116"/>
            </a:xfrm>
            <a:custGeom>
              <a:avLst/>
              <a:gdLst/>
              <a:ahLst/>
              <a:cxnLst/>
              <a:rect l="l" t="t" r="r" b="b"/>
              <a:pathLst>
                <a:path w="25400" h="5373116">
                  <a:moveTo>
                    <a:pt x="0" y="12700"/>
                  </a:moveTo>
                  <a:cubicBezTo>
                    <a:pt x="0" y="5715"/>
                    <a:pt x="5715" y="0"/>
                    <a:pt x="12700" y="0"/>
                  </a:cubicBezTo>
                  <a:cubicBezTo>
                    <a:pt x="19685" y="0"/>
                    <a:pt x="25400" y="5715"/>
                    <a:pt x="25400" y="12700"/>
                  </a:cubicBezTo>
                  <a:lnTo>
                    <a:pt x="25400" y="5360416"/>
                  </a:lnTo>
                  <a:cubicBezTo>
                    <a:pt x="25400" y="5367401"/>
                    <a:pt x="19685" y="5373116"/>
                    <a:pt x="12700" y="5373116"/>
                  </a:cubicBezTo>
                  <a:cubicBezTo>
                    <a:pt x="5715" y="5373116"/>
                    <a:pt x="0" y="5367401"/>
                    <a:pt x="0" y="5360416"/>
                  </a:cubicBezTo>
                  <a:close/>
                </a:path>
              </a:pathLst>
            </a:custGeom>
            <a:solidFill>
              <a:srgbClr val="FFE0CC"/>
            </a:solidFill>
            <a:ln w="12700">
              <a:solidFill>
                <a:srgbClr val="000000"/>
              </a:solidFill>
            </a:ln>
          </p:spPr>
        </p:sp>
      </p:grpSp>
      <p:grpSp>
        <p:nvGrpSpPr>
          <p:cNvPr id="45" name="Group 45"/>
          <p:cNvGrpSpPr/>
          <p:nvPr/>
        </p:nvGrpSpPr>
        <p:grpSpPr>
          <a:xfrm rot="0">
            <a:off x="8605018" y="5247380"/>
            <a:ext cx="405851" cy="19050"/>
            <a:chOff x="0" y="0"/>
            <a:chExt cx="541134" cy="25400"/>
          </a:xfrm>
        </p:grpSpPr>
        <p:sp>
          <p:nvSpPr>
            <p:cNvPr id="46" name="Freeform 46"/>
            <p:cNvSpPr/>
            <p:nvPr/>
          </p:nvSpPr>
          <p:spPr>
            <a:xfrm>
              <a:off x="0" y="0"/>
              <a:ext cx="541147" cy="25400"/>
            </a:xfrm>
            <a:custGeom>
              <a:avLst/>
              <a:gdLst/>
              <a:ahLst/>
              <a:cxnLst/>
              <a:rect l="l" t="t" r="r" b="b"/>
              <a:pathLst>
                <a:path w="541147" h="25400">
                  <a:moveTo>
                    <a:pt x="0" y="12700"/>
                  </a:moveTo>
                  <a:cubicBezTo>
                    <a:pt x="0" y="5715"/>
                    <a:pt x="5715" y="0"/>
                    <a:pt x="12700" y="0"/>
                  </a:cubicBezTo>
                  <a:lnTo>
                    <a:pt x="528447" y="0"/>
                  </a:lnTo>
                  <a:cubicBezTo>
                    <a:pt x="535432" y="0"/>
                    <a:pt x="541147" y="5715"/>
                    <a:pt x="541147" y="12700"/>
                  </a:cubicBezTo>
                  <a:cubicBezTo>
                    <a:pt x="541147" y="19685"/>
                    <a:pt x="535432" y="25400"/>
                    <a:pt x="528447" y="25400"/>
                  </a:cubicBezTo>
                  <a:lnTo>
                    <a:pt x="12700" y="25400"/>
                  </a:lnTo>
                  <a:cubicBezTo>
                    <a:pt x="5715" y="25400"/>
                    <a:pt x="0" y="19685"/>
                    <a:pt x="0" y="12700"/>
                  </a:cubicBezTo>
                  <a:close/>
                </a:path>
              </a:pathLst>
            </a:custGeom>
            <a:solidFill>
              <a:srgbClr val="FFE0CC"/>
            </a:solidFill>
            <a:ln w="12700">
              <a:solidFill>
                <a:srgbClr val="000000"/>
              </a:solidFill>
            </a:ln>
          </p:spPr>
        </p:sp>
      </p:grpSp>
      <p:grpSp>
        <p:nvGrpSpPr>
          <p:cNvPr id="47" name="Group 47"/>
          <p:cNvGrpSpPr/>
          <p:nvPr/>
        </p:nvGrpSpPr>
        <p:grpSpPr>
          <a:xfrm rot="0">
            <a:off x="8987057" y="5100047"/>
            <a:ext cx="313877" cy="313877"/>
            <a:chOff x="0" y="0"/>
            <a:chExt cx="418503" cy="418503"/>
          </a:xfrm>
        </p:grpSpPr>
        <p:sp>
          <p:nvSpPr>
            <p:cNvPr id="48" name="Freeform 48"/>
            <p:cNvSpPr/>
            <p:nvPr/>
          </p:nvSpPr>
          <p:spPr>
            <a:xfrm>
              <a:off x="6350" y="6350"/>
              <a:ext cx="405892" cy="405892"/>
            </a:xfrm>
            <a:custGeom>
              <a:avLst/>
              <a:gdLst/>
              <a:ahLst/>
              <a:cxnLst/>
              <a:rect l="l" t="t" r="r" b="b"/>
              <a:pathLst>
                <a:path w="405892" h="405892">
                  <a:moveTo>
                    <a:pt x="0" y="75819"/>
                  </a:moveTo>
                  <a:cubicBezTo>
                    <a:pt x="0" y="33909"/>
                    <a:pt x="33909" y="0"/>
                    <a:pt x="75819" y="0"/>
                  </a:cubicBezTo>
                  <a:lnTo>
                    <a:pt x="330073" y="0"/>
                  </a:lnTo>
                  <a:cubicBezTo>
                    <a:pt x="371983" y="0"/>
                    <a:pt x="405892" y="33909"/>
                    <a:pt x="405892" y="75819"/>
                  </a:cubicBezTo>
                  <a:lnTo>
                    <a:pt x="405892" y="330073"/>
                  </a:lnTo>
                  <a:cubicBezTo>
                    <a:pt x="405892" y="371983"/>
                    <a:pt x="371983" y="405892"/>
                    <a:pt x="330073" y="405892"/>
                  </a:cubicBezTo>
                  <a:lnTo>
                    <a:pt x="75819" y="405892"/>
                  </a:lnTo>
                  <a:cubicBezTo>
                    <a:pt x="33909" y="405765"/>
                    <a:pt x="0" y="371856"/>
                    <a:pt x="0" y="330073"/>
                  </a:cubicBezTo>
                  <a:close/>
                </a:path>
              </a:pathLst>
            </a:custGeom>
            <a:solidFill>
              <a:srgbClr val="FFFFF4"/>
            </a:solidFill>
            <a:ln w="12700">
              <a:solidFill>
                <a:srgbClr val="000000"/>
              </a:solidFill>
            </a:ln>
          </p:spPr>
        </p:sp>
        <p:sp>
          <p:nvSpPr>
            <p:cNvPr id="49" name="Freeform 49"/>
            <p:cNvSpPr/>
            <p:nvPr/>
          </p:nvSpPr>
          <p:spPr>
            <a:xfrm>
              <a:off x="0" y="0"/>
              <a:ext cx="418592" cy="418592"/>
            </a:xfrm>
            <a:custGeom>
              <a:avLst/>
              <a:gdLst/>
              <a:ahLst/>
              <a:cxnLst/>
              <a:rect l="l" t="t" r="r" b="b"/>
              <a:pathLst>
                <a:path w="418592" h="418592">
                  <a:moveTo>
                    <a:pt x="0" y="82169"/>
                  </a:moveTo>
                  <a:cubicBezTo>
                    <a:pt x="0" y="36830"/>
                    <a:pt x="36830" y="0"/>
                    <a:pt x="82169" y="0"/>
                  </a:cubicBezTo>
                  <a:lnTo>
                    <a:pt x="336423" y="0"/>
                  </a:lnTo>
                  <a:lnTo>
                    <a:pt x="336423" y="6350"/>
                  </a:lnTo>
                  <a:lnTo>
                    <a:pt x="336423" y="0"/>
                  </a:lnTo>
                  <a:lnTo>
                    <a:pt x="336423" y="6350"/>
                  </a:lnTo>
                  <a:lnTo>
                    <a:pt x="336423" y="0"/>
                  </a:lnTo>
                  <a:cubicBezTo>
                    <a:pt x="381762" y="0"/>
                    <a:pt x="418592" y="36830"/>
                    <a:pt x="418592" y="82169"/>
                  </a:cubicBezTo>
                  <a:lnTo>
                    <a:pt x="412242" y="82169"/>
                  </a:lnTo>
                  <a:lnTo>
                    <a:pt x="418592" y="82169"/>
                  </a:lnTo>
                  <a:lnTo>
                    <a:pt x="418592" y="336423"/>
                  </a:lnTo>
                  <a:lnTo>
                    <a:pt x="412242" y="336423"/>
                  </a:lnTo>
                  <a:lnTo>
                    <a:pt x="418592" y="336423"/>
                  </a:lnTo>
                  <a:cubicBezTo>
                    <a:pt x="418592" y="381762"/>
                    <a:pt x="381762" y="418592"/>
                    <a:pt x="336423" y="418592"/>
                  </a:cubicBezTo>
                  <a:lnTo>
                    <a:pt x="336423" y="412242"/>
                  </a:lnTo>
                  <a:lnTo>
                    <a:pt x="336423" y="418592"/>
                  </a:lnTo>
                  <a:lnTo>
                    <a:pt x="82169" y="418592"/>
                  </a:lnTo>
                  <a:lnTo>
                    <a:pt x="82169" y="412242"/>
                  </a:lnTo>
                  <a:lnTo>
                    <a:pt x="82169" y="418592"/>
                  </a:lnTo>
                  <a:cubicBezTo>
                    <a:pt x="36830" y="418465"/>
                    <a:pt x="0" y="381762"/>
                    <a:pt x="0" y="336423"/>
                  </a:cubicBezTo>
                  <a:lnTo>
                    <a:pt x="0" y="82169"/>
                  </a:lnTo>
                  <a:lnTo>
                    <a:pt x="6350" y="82169"/>
                  </a:lnTo>
                  <a:lnTo>
                    <a:pt x="0" y="82169"/>
                  </a:lnTo>
                  <a:moveTo>
                    <a:pt x="12700" y="82169"/>
                  </a:moveTo>
                  <a:lnTo>
                    <a:pt x="12700" y="336423"/>
                  </a:lnTo>
                  <a:lnTo>
                    <a:pt x="6350" y="336423"/>
                  </a:lnTo>
                  <a:lnTo>
                    <a:pt x="12700" y="336423"/>
                  </a:lnTo>
                  <a:cubicBezTo>
                    <a:pt x="12700" y="374777"/>
                    <a:pt x="43815" y="405892"/>
                    <a:pt x="82169" y="405892"/>
                  </a:cubicBezTo>
                  <a:lnTo>
                    <a:pt x="336423" y="405892"/>
                  </a:lnTo>
                  <a:cubicBezTo>
                    <a:pt x="374777" y="405892"/>
                    <a:pt x="405892" y="374777"/>
                    <a:pt x="405892" y="336423"/>
                  </a:cubicBezTo>
                  <a:lnTo>
                    <a:pt x="405892" y="82169"/>
                  </a:lnTo>
                  <a:cubicBezTo>
                    <a:pt x="405765" y="43815"/>
                    <a:pt x="374777" y="12700"/>
                    <a:pt x="336423" y="12700"/>
                  </a:cubicBezTo>
                  <a:lnTo>
                    <a:pt x="82169" y="12700"/>
                  </a:lnTo>
                  <a:lnTo>
                    <a:pt x="82169" y="6350"/>
                  </a:lnTo>
                  <a:lnTo>
                    <a:pt x="82169" y="12700"/>
                  </a:lnTo>
                  <a:cubicBezTo>
                    <a:pt x="43815" y="12700"/>
                    <a:pt x="12700" y="43815"/>
                    <a:pt x="12700" y="82169"/>
                  </a:cubicBezTo>
                  <a:close/>
                </a:path>
              </a:pathLst>
            </a:custGeom>
            <a:solidFill>
              <a:srgbClr val="FFE0CC"/>
            </a:solidFill>
            <a:ln w="12700">
              <a:solidFill>
                <a:srgbClr val="000000"/>
              </a:solidFill>
            </a:ln>
          </p:spPr>
        </p:sp>
      </p:grpSp>
      <p:sp>
        <p:nvSpPr>
          <p:cNvPr id="50" name="TextBox 50"/>
          <p:cNvSpPr txBox="1"/>
          <p:nvPr/>
        </p:nvSpPr>
        <p:spPr>
          <a:xfrm>
            <a:off x="9027243" y="5114706"/>
            <a:ext cx="233362" cy="293932"/>
          </a:xfrm>
          <a:prstGeom prst="rect">
            <a:avLst/>
          </a:prstGeom>
        </p:spPr>
        <p:txBody>
          <a:bodyPr lIns="0" tIns="0" rIns="0" bIns="0" rtlCol="0" anchor="t">
            <a:spAutoFit/>
          </a:bodyPr>
          <a:lstStyle/>
          <a:p>
            <a:pPr algn="ctr">
              <a:lnSpc>
                <a:spcPts val="1810"/>
              </a:lnSpc>
            </a:pPr>
            <a:r>
              <a:rPr lang="en-US" sz="1810">
                <a:solidFill>
                  <a:srgbClr val="67534F"/>
                </a:solidFill>
                <a:latin typeface="Times New Roman" panose="02020603050405020304"/>
                <a:ea typeface="Times New Roman" panose="02020603050405020304"/>
                <a:cs typeface="Times New Roman" panose="02020603050405020304"/>
                <a:sym typeface="Times New Roman" panose="02020603050405020304"/>
              </a:rPr>
              <a:t>1</a:t>
            </a:r>
            <a:endParaRPr lang="en-US" sz="1810">
              <a:solidFill>
                <a:srgbClr val="67534F"/>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51" name="TextBox 51"/>
          <p:cNvSpPr txBox="1"/>
          <p:nvPr/>
        </p:nvSpPr>
        <p:spPr>
          <a:xfrm>
            <a:off x="6553359" y="4609862"/>
            <a:ext cx="1945186" cy="281435"/>
          </a:xfrm>
          <a:prstGeom prst="rect">
            <a:avLst/>
          </a:prstGeom>
        </p:spPr>
        <p:txBody>
          <a:bodyPr lIns="0" tIns="0" rIns="0" bIns="0" rtlCol="0" anchor="t">
            <a:spAutoFit/>
          </a:bodyPr>
          <a:lstStyle/>
          <a:p>
            <a:pPr algn="r">
              <a:lnSpc>
                <a:spcPts val="1935"/>
              </a:lnSpc>
            </a:pPr>
            <a:r>
              <a:rPr lang="en-US" sz="1500">
                <a:solidFill>
                  <a:srgbClr val="67534F"/>
                </a:solidFill>
                <a:latin typeface="Times New Roman" panose="02020603050405020304"/>
                <a:ea typeface="Times New Roman" panose="02020603050405020304"/>
                <a:cs typeface="Times New Roman" panose="02020603050405020304"/>
                <a:sym typeface="Times New Roman" panose="02020603050405020304"/>
              </a:rPr>
              <a:t>Bootstrap</a:t>
            </a:r>
            <a:endParaRPr lang="en-US" sz="1500">
              <a:solidFill>
                <a:srgbClr val="67534F"/>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52" name="TextBox 52"/>
          <p:cNvSpPr txBox="1"/>
          <p:nvPr/>
        </p:nvSpPr>
        <p:spPr>
          <a:xfrm>
            <a:off x="4253065" y="5461997"/>
            <a:ext cx="4214365" cy="194815"/>
          </a:xfrm>
          <a:prstGeom prst="rect">
            <a:avLst/>
          </a:prstGeom>
        </p:spPr>
        <p:txBody>
          <a:bodyPr lIns="0" tIns="0" rIns="0" bIns="0" rtlCol="0" anchor="t">
            <a:spAutoFit/>
          </a:bodyPr>
          <a:lstStyle/>
          <a:p>
            <a:pPr algn="r">
              <a:lnSpc>
                <a:spcPts val="1375"/>
              </a:lnSpc>
            </a:pPr>
            <a:r>
              <a:rPr lang="en-US" sz="1060">
                <a:solidFill>
                  <a:srgbClr val="67534F"/>
                </a:solidFill>
                <a:latin typeface="Times New Roman" panose="02020603050405020304"/>
                <a:ea typeface="Times New Roman" panose="02020603050405020304"/>
                <a:cs typeface="Times New Roman" panose="02020603050405020304"/>
                <a:sym typeface="Times New Roman" panose="02020603050405020304"/>
              </a:rPr>
              <a:t>Config Server → Eureka registration</a:t>
            </a:r>
            <a:endParaRPr lang="en-US" sz="1060">
              <a:solidFill>
                <a:srgbClr val="67534F"/>
              </a:solidFill>
              <a:latin typeface="Times New Roman" panose="02020603050405020304"/>
              <a:ea typeface="Times New Roman" panose="02020603050405020304"/>
              <a:cs typeface="Times New Roman" panose="02020603050405020304"/>
              <a:sym typeface="Times New Roman" panose="02020603050405020304"/>
            </a:endParaRPr>
          </a:p>
        </p:txBody>
      </p:sp>
      <p:grpSp>
        <p:nvGrpSpPr>
          <p:cNvPr id="53" name="Group 53"/>
          <p:cNvGrpSpPr/>
          <p:nvPr/>
        </p:nvGrpSpPr>
        <p:grpSpPr>
          <a:xfrm rot="0">
            <a:off x="9277131" y="6059243"/>
            <a:ext cx="405851" cy="19050"/>
            <a:chOff x="0" y="0"/>
            <a:chExt cx="541134" cy="25400"/>
          </a:xfrm>
        </p:grpSpPr>
        <p:sp>
          <p:nvSpPr>
            <p:cNvPr id="54" name="Freeform 54"/>
            <p:cNvSpPr/>
            <p:nvPr/>
          </p:nvSpPr>
          <p:spPr>
            <a:xfrm>
              <a:off x="0" y="0"/>
              <a:ext cx="541147" cy="25400"/>
            </a:xfrm>
            <a:custGeom>
              <a:avLst/>
              <a:gdLst/>
              <a:ahLst/>
              <a:cxnLst/>
              <a:rect l="l" t="t" r="r" b="b"/>
              <a:pathLst>
                <a:path w="541147" h="25400">
                  <a:moveTo>
                    <a:pt x="0" y="12700"/>
                  </a:moveTo>
                  <a:cubicBezTo>
                    <a:pt x="0" y="5715"/>
                    <a:pt x="5715" y="0"/>
                    <a:pt x="12700" y="0"/>
                  </a:cubicBezTo>
                  <a:lnTo>
                    <a:pt x="528447" y="0"/>
                  </a:lnTo>
                  <a:cubicBezTo>
                    <a:pt x="535432" y="0"/>
                    <a:pt x="541147" y="5715"/>
                    <a:pt x="541147" y="12700"/>
                  </a:cubicBezTo>
                  <a:cubicBezTo>
                    <a:pt x="541147" y="19685"/>
                    <a:pt x="535432" y="25400"/>
                    <a:pt x="528447" y="25400"/>
                  </a:cubicBezTo>
                  <a:lnTo>
                    <a:pt x="12700" y="25400"/>
                  </a:lnTo>
                  <a:cubicBezTo>
                    <a:pt x="5715" y="25400"/>
                    <a:pt x="0" y="19685"/>
                    <a:pt x="0" y="12700"/>
                  </a:cubicBezTo>
                  <a:close/>
                </a:path>
              </a:pathLst>
            </a:custGeom>
            <a:solidFill>
              <a:srgbClr val="FFE0CC"/>
            </a:solidFill>
            <a:ln w="12700">
              <a:solidFill>
                <a:srgbClr val="000000"/>
              </a:solidFill>
            </a:ln>
          </p:spPr>
        </p:sp>
      </p:grpSp>
      <p:grpSp>
        <p:nvGrpSpPr>
          <p:cNvPr id="55" name="Group 55"/>
          <p:cNvGrpSpPr/>
          <p:nvPr/>
        </p:nvGrpSpPr>
        <p:grpSpPr>
          <a:xfrm rot="0">
            <a:off x="8987057" y="5911901"/>
            <a:ext cx="313877" cy="313877"/>
            <a:chOff x="0" y="0"/>
            <a:chExt cx="418503" cy="418503"/>
          </a:xfrm>
        </p:grpSpPr>
        <p:sp>
          <p:nvSpPr>
            <p:cNvPr id="56" name="Freeform 56"/>
            <p:cNvSpPr/>
            <p:nvPr/>
          </p:nvSpPr>
          <p:spPr>
            <a:xfrm>
              <a:off x="6350" y="6350"/>
              <a:ext cx="405892" cy="405892"/>
            </a:xfrm>
            <a:custGeom>
              <a:avLst/>
              <a:gdLst/>
              <a:ahLst/>
              <a:cxnLst/>
              <a:rect l="l" t="t" r="r" b="b"/>
              <a:pathLst>
                <a:path w="405892" h="405892">
                  <a:moveTo>
                    <a:pt x="0" y="75819"/>
                  </a:moveTo>
                  <a:cubicBezTo>
                    <a:pt x="0" y="33909"/>
                    <a:pt x="33909" y="0"/>
                    <a:pt x="75819" y="0"/>
                  </a:cubicBezTo>
                  <a:lnTo>
                    <a:pt x="330073" y="0"/>
                  </a:lnTo>
                  <a:cubicBezTo>
                    <a:pt x="371983" y="0"/>
                    <a:pt x="405892" y="33909"/>
                    <a:pt x="405892" y="75819"/>
                  </a:cubicBezTo>
                  <a:lnTo>
                    <a:pt x="405892" y="330073"/>
                  </a:lnTo>
                  <a:cubicBezTo>
                    <a:pt x="405892" y="371983"/>
                    <a:pt x="371983" y="405892"/>
                    <a:pt x="330073" y="405892"/>
                  </a:cubicBezTo>
                  <a:lnTo>
                    <a:pt x="75819" y="405892"/>
                  </a:lnTo>
                  <a:cubicBezTo>
                    <a:pt x="33909" y="405765"/>
                    <a:pt x="0" y="371856"/>
                    <a:pt x="0" y="330073"/>
                  </a:cubicBezTo>
                  <a:close/>
                </a:path>
              </a:pathLst>
            </a:custGeom>
            <a:solidFill>
              <a:srgbClr val="FFFFF4"/>
            </a:solidFill>
            <a:ln w="12700">
              <a:solidFill>
                <a:srgbClr val="000000"/>
              </a:solidFill>
            </a:ln>
          </p:spPr>
        </p:sp>
        <p:sp>
          <p:nvSpPr>
            <p:cNvPr id="57" name="Freeform 57"/>
            <p:cNvSpPr/>
            <p:nvPr/>
          </p:nvSpPr>
          <p:spPr>
            <a:xfrm>
              <a:off x="0" y="0"/>
              <a:ext cx="418592" cy="418592"/>
            </a:xfrm>
            <a:custGeom>
              <a:avLst/>
              <a:gdLst/>
              <a:ahLst/>
              <a:cxnLst/>
              <a:rect l="l" t="t" r="r" b="b"/>
              <a:pathLst>
                <a:path w="418592" h="418592">
                  <a:moveTo>
                    <a:pt x="0" y="82169"/>
                  </a:moveTo>
                  <a:cubicBezTo>
                    <a:pt x="0" y="36830"/>
                    <a:pt x="36830" y="0"/>
                    <a:pt x="82169" y="0"/>
                  </a:cubicBezTo>
                  <a:lnTo>
                    <a:pt x="336423" y="0"/>
                  </a:lnTo>
                  <a:lnTo>
                    <a:pt x="336423" y="6350"/>
                  </a:lnTo>
                  <a:lnTo>
                    <a:pt x="336423" y="0"/>
                  </a:lnTo>
                  <a:lnTo>
                    <a:pt x="336423" y="6350"/>
                  </a:lnTo>
                  <a:lnTo>
                    <a:pt x="336423" y="0"/>
                  </a:lnTo>
                  <a:cubicBezTo>
                    <a:pt x="381762" y="0"/>
                    <a:pt x="418592" y="36830"/>
                    <a:pt x="418592" y="82169"/>
                  </a:cubicBezTo>
                  <a:lnTo>
                    <a:pt x="412242" y="82169"/>
                  </a:lnTo>
                  <a:lnTo>
                    <a:pt x="418592" y="82169"/>
                  </a:lnTo>
                  <a:lnTo>
                    <a:pt x="418592" y="336423"/>
                  </a:lnTo>
                  <a:lnTo>
                    <a:pt x="412242" y="336423"/>
                  </a:lnTo>
                  <a:lnTo>
                    <a:pt x="418592" y="336423"/>
                  </a:lnTo>
                  <a:cubicBezTo>
                    <a:pt x="418592" y="381762"/>
                    <a:pt x="381762" y="418592"/>
                    <a:pt x="336423" y="418592"/>
                  </a:cubicBezTo>
                  <a:lnTo>
                    <a:pt x="336423" y="412242"/>
                  </a:lnTo>
                  <a:lnTo>
                    <a:pt x="336423" y="418592"/>
                  </a:lnTo>
                  <a:lnTo>
                    <a:pt x="82169" y="418592"/>
                  </a:lnTo>
                  <a:lnTo>
                    <a:pt x="82169" y="412242"/>
                  </a:lnTo>
                  <a:lnTo>
                    <a:pt x="82169" y="418592"/>
                  </a:lnTo>
                  <a:cubicBezTo>
                    <a:pt x="36830" y="418465"/>
                    <a:pt x="0" y="381762"/>
                    <a:pt x="0" y="336423"/>
                  </a:cubicBezTo>
                  <a:lnTo>
                    <a:pt x="0" y="82169"/>
                  </a:lnTo>
                  <a:lnTo>
                    <a:pt x="6350" y="82169"/>
                  </a:lnTo>
                  <a:lnTo>
                    <a:pt x="0" y="82169"/>
                  </a:lnTo>
                  <a:moveTo>
                    <a:pt x="12700" y="82169"/>
                  </a:moveTo>
                  <a:lnTo>
                    <a:pt x="12700" y="336423"/>
                  </a:lnTo>
                  <a:lnTo>
                    <a:pt x="6350" y="336423"/>
                  </a:lnTo>
                  <a:lnTo>
                    <a:pt x="12700" y="336423"/>
                  </a:lnTo>
                  <a:cubicBezTo>
                    <a:pt x="12700" y="374777"/>
                    <a:pt x="43815" y="405892"/>
                    <a:pt x="82169" y="405892"/>
                  </a:cubicBezTo>
                  <a:lnTo>
                    <a:pt x="336423" y="405892"/>
                  </a:lnTo>
                  <a:cubicBezTo>
                    <a:pt x="374777" y="405892"/>
                    <a:pt x="405892" y="374777"/>
                    <a:pt x="405892" y="336423"/>
                  </a:cubicBezTo>
                  <a:lnTo>
                    <a:pt x="405892" y="82169"/>
                  </a:lnTo>
                  <a:cubicBezTo>
                    <a:pt x="405765" y="43815"/>
                    <a:pt x="374777" y="12700"/>
                    <a:pt x="336423" y="12700"/>
                  </a:cubicBezTo>
                  <a:lnTo>
                    <a:pt x="82169" y="12700"/>
                  </a:lnTo>
                  <a:lnTo>
                    <a:pt x="82169" y="6350"/>
                  </a:lnTo>
                  <a:lnTo>
                    <a:pt x="82169" y="12700"/>
                  </a:lnTo>
                  <a:cubicBezTo>
                    <a:pt x="43815" y="12700"/>
                    <a:pt x="12700" y="43815"/>
                    <a:pt x="12700" y="82169"/>
                  </a:cubicBezTo>
                  <a:close/>
                </a:path>
              </a:pathLst>
            </a:custGeom>
            <a:solidFill>
              <a:srgbClr val="FFE0CC"/>
            </a:solidFill>
            <a:ln w="12700">
              <a:solidFill>
                <a:srgbClr val="000000"/>
              </a:solidFill>
            </a:ln>
          </p:spPr>
        </p:sp>
      </p:grpSp>
      <p:sp>
        <p:nvSpPr>
          <p:cNvPr id="58" name="TextBox 58"/>
          <p:cNvSpPr txBox="1"/>
          <p:nvPr/>
        </p:nvSpPr>
        <p:spPr>
          <a:xfrm>
            <a:off x="9027243" y="5926560"/>
            <a:ext cx="233362" cy="293932"/>
          </a:xfrm>
          <a:prstGeom prst="rect">
            <a:avLst/>
          </a:prstGeom>
        </p:spPr>
        <p:txBody>
          <a:bodyPr lIns="0" tIns="0" rIns="0" bIns="0" rtlCol="0" anchor="t">
            <a:spAutoFit/>
          </a:bodyPr>
          <a:lstStyle/>
          <a:p>
            <a:pPr algn="ctr">
              <a:lnSpc>
                <a:spcPts val="1810"/>
              </a:lnSpc>
            </a:pPr>
            <a:r>
              <a:rPr lang="en-US" sz="1810">
                <a:solidFill>
                  <a:srgbClr val="67534F"/>
                </a:solidFill>
                <a:latin typeface="Times New Roman" panose="02020603050405020304"/>
                <a:ea typeface="Times New Roman" panose="02020603050405020304"/>
                <a:cs typeface="Times New Roman" panose="02020603050405020304"/>
                <a:sym typeface="Times New Roman" panose="02020603050405020304"/>
              </a:rPr>
              <a:t>2</a:t>
            </a:r>
            <a:endParaRPr lang="en-US" sz="1810">
              <a:solidFill>
                <a:srgbClr val="67534F"/>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59" name="TextBox 59"/>
          <p:cNvSpPr txBox="1"/>
          <p:nvPr/>
        </p:nvSpPr>
        <p:spPr>
          <a:xfrm>
            <a:off x="9820570" y="5930351"/>
            <a:ext cx="1945186" cy="281435"/>
          </a:xfrm>
          <a:prstGeom prst="rect">
            <a:avLst/>
          </a:prstGeom>
        </p:spPr>
        <p:txBody>
          <a:bodyPr lIns="0" tIns="0" rIns="0" bIns="0" rtlCol="0" anchor="t">
            <a:spAutoFit/>
          </a:bodyPr>
          <a:lstStyle/>
          <a:p>
            <a:pPr algn="l">
              <a:lnSpc>
                <a:spcPts val="1935"/>
              </a:lnSpc>
            </a:pPr>
            <a:r>
              <a:rPr lang="en-US" sz="1500">
                <a:solidFill>
                  <a:srgbClr val="67534F"/>
                </a:solidFill>
                <a:latin typeface="Times New Roman" panose="02020603050405020304"/>
                <a:ea typeface="Times New Roman" panose="02020603050405020304"/>
                <a:cs typeface="Times New Roman" panose="02020603050405020304"/>
                <a:sym typeface="Times New Roman" panose="02020603050405020304"/>
              </a:rPr>
              <a:t>Request Entry</a:t>
            </a:r>
            <a:endParaRPr lang="en-US" sz="1500">
              <a:solidFill>
                <a:srgbClr val="67534F"/>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60" name="TextBox 60"/>
          <p:cNvSpPr txBox="1"/>
          <p:nvPr/>
        </p:nvSpPr>
        <p:spPr>
          <a:xfrm>
            <a:off x="9820570" y="6273851"/>
            <a:ext cx="4214365" cy="194815"/>
          </a:xfrm>
          <a:prstGeom prst="rect">
            <a:avLst/>
          </a:prstGeom>
        </p:spPr>
        <p:txBody>
          <a:bodyPr lIns="0" tIns="0" rIns="0" bIns="0" rtlCol="0" anchor="t">
            <a:spAutoFit/>
          </a:bodyPr>
          <a:lstStyle/>
          <a:p>
            <a:pPr algn="l">
              <a:lnSpc>
                <a:spcPts val="1375"/>
              </a:lnSpc>
            </a:pPr>
            <a:r>
              <a:rPr lang="en-US" sz="1060">
                <a:solidFill>
                  <a:srgbClr val="67534F"/>
                </a:solidFill>
                <a:latin typeface="Times New Roman" panose="02020603050405020304"/>
                <a:ea typeface="Times New Roman" panose="02020603050405020304"/>
                <a:cs typeface="Times New Roman" panose="02020603050405020304"/>
                <a:sym typeface="Times New Roman" panose="02020603050405020304"/>
              </a:rPr>
              <a:t>API Gateway → JWT validation</a:t>
            </a:r>
            <a:endParaRPr lang="en-US" sz="1060">
              <a:solidFill>
                <a:srgbClr val="67534F"/>
              </a:solidFill>
              <a:latin typeface="Times New Roman" panose="02020603050405020304"/>
              <a:ea typeface="Times New Roman" panose="02020603050405020304"/>
              <a:cs typeface="Times New Roman" panose="02020603050405020304"/>
              <a:sym typeface="Times New Roman" panose="02020603050405020304"/>
            </a:endParaRPr>
          </a:p>
        </p:txBody>
      </p:sp>
      <p:grpSp>
        <p:nvGrpSpPr>
          <p:cNvPr id="61" name="Group 61"/>
          <p:cNvGrpSpPr/>
          <p:nvPr/>
        </p:nvGrpSpPr>
        <p:grpSpPr>
          <a:xfrm rot="0">
            <a:off x="8605018" y="6756949"/>
            <a:ext cx="405851" cy="19050"/>
            <a:chOff x="0" y="0"/>
            <a:chExt cx="541134" cy="25400"/>
          </a:xfrm>
        </p:grpSpPr>
        <p:sp>
          <p:nvSpPr>
            <p:cNvPr id="62" name="Freeform 62"/>
            <p:cNvSpPr/>
            <p:nvPr/>
          </p:nvSpPr>
          <p:spPr>
            <a:xfrm>
              <a:off x="0" y="0"/>
              <a:ext cx="541147" cy="25400"/>
            </a:xfrm>
            <a:custGeom>
              <a:avLst/>
              <a:gdLst/>
              <a:ahLst/>
              <a:cxnLst/>
              <a:rect l="l" t="t" r="r" b="b"/>
              <a:pathLst>
                <a:path w="541147" h="25400">
                  <a:moveTo>
                    <a:pt x="0" y="12700"/>
                  </a:moveTo>
                  <a:cubicBezTo>
                    <a:pt x="0" y="5715"/>
                    <a:pt x="5715" y="0"/>
                    <a:pt x="12700" y="0"/>
                  </a:cubicBezTo>
                  <a:lnTo>
                    <a:pt x="528447" y="0"/>
                  </a:lnTo>
                  <a:cubicBezTo>
                    <a:pt x="535432" y="0"/>
                    <a:pt x="541147" y="5715"/>
                    <a:pt x="541147" y="12700"/>
                  </a:cubicBezTo>
                  <a:cubicBezTo>
                    <a:pt x="541147" y="19685"/>
                    <a:pt x="535432" y="25400"/>
                    <a:pt x="528447" y="25400"/>
                  </a:cubicBezTo>
                  <a:lnTo>
                    <a:pt x="12700" y="25400"/>
                  </a:lnTo>
                  <a:cubicBezTo>
                    <a:pt x="5715" y="25400"/>
                    <a:pt x="0" y="19685"/>
                    <a:pt x="0" y="12700"/>
                  </a:cubicBezTo>
                  <a:close/>
                </a:path>
              </a:pathLst>
            </a:custGeom>
            <a:solidFill>
              <a:srgbClr val="FFE0CC"/>
            </a:solidFill>
            <a:ln w="12700">
              <a:solidFill>
                <a:srgbClr val="000000"/>
              </a:solidFill>
            </a:ln>
          </p:spPr>
        </p:sp>
      </p:grpSp>
      <p:grpSp>
        <p:nvGrpSpPr>
          <p:cNvPr id="63" name="Group 63"/>
          <p:cNvGrpSpPr/>
          <p:nvPr/>
        </p:nvGrpSpPr>
        <p:grpSpPr>
          <a:xfrm rot="0">
            <a:off x="8987057" y="6609607"/>
            <a:ext cx="313877" cy="313877"/>
            <a:chOff x="0" y="0"/>
            <a:chExt cx="418503" cy="418503"/>
          </a:xfrm>
        </p:grpSpPr>
        <p:sp>
          <p:nvSpPr>
            <p:cNvPr id="64" name="Freeform 64"/>
            <p:cNvSpPr/>
            <p:nvPr/>
          </p:nvSpPr>
          <p:spPr>
            <a:xfrm>
              <a:off x="6350" y="6350"/>
              <a:ext cx="405892" cy="405892"/>
            </a:xfrm>
            <a:custGeom>
              <a:avLst/>
              <a:gdLst/>
              <a:ahLst/>
              <a:cxnLst/>
              <a:rect l="l" t="t" r="r" b="b"/>
              <a:pathLst>
                <a:path w="405892" h="405892">
                  <a:moveTo>
                    <a:pt x="0" y="75819"/>
                  </a:moveTo>
                  <a:cubicBezTo>
                    <a:pt x="0" y="33909"/>
                    <a:pt x="33909" y="0"/>
                    <a:pt x="75819" y="0"/>
                  </a:cubicBezTo>
                  <a:lnTo>
                    <a:pt x="330073" y="0"/>
                  </a:lnTo>
                  <a:cubicBezTo>
                    <a:pt x="371983" y="0"/>
                    <a:pt x="405892" y="33909"/>
                    <a:pt x="405892" y="75819"/>
                  </a:cubicBezTo>
                  <a:lnTo>
                    <a:pt x="405892" y="330073"/>
                  </a:lnTo>
                  <a:cubicBezTo>
                    <a:pt x="405892" y="371983"/>
                    <a:pt x="371983" y="405892"/>
                    <a:pt x="330073" y="405892"/>
                  </a:cubicBezTo>
                  <a:lnTo>
                    <a:pt x="75819" y="405892"/>
                  </a:lnTo>
                  <a:cubicBezTo>
                    <a:pt x="33909" y="405765"/>
                    <a:pt x="0" y="371856"/>
                    <a:pt x="0" y="330073"/>
                  </a:cubicBezTo>
                  <a:close/>
                </a:path>
              </a:pathLst>
            </a:custGeom>
            <a:solidFill>
              <a:srgbClr val="FFFFF4"/>
            </a:solidFill>
            <a:ln w="12700">
              <a:solidFill>
                <a:srgbClr val="000000"/>
              </a:solidFill>
            </a:ln>
          </p:spPr>
        </p:sp>
        <p:sp>
          <p:nvSpPr>
            <p:cNvPr id="65" name="Freeform 65"/>
            <p:cNvSpPr/>
            <p:nvPr/>
          </p:nvSpPr>
          <p:spPr>
            <a:xfrm>
              <a:off x="0" y="0"/>
              <a:ext cx="418592" cy="418592"/>
            </a:xfrm>
            <a:custGeom>
              <a:avLst/>
              <a:gdLst/>
              <a:ahLst/>
              <a:cxnLst/>
              <a:rect l="l" t="t" r="r" b="b"/>
              <a:pathLst>
                <a:path w="418592" h="418592">
                  <a:moveTo>
                    <a:pt x="0" y="82169"/>
                  </a:moveTo>
                  <a:cubicBezTo>
                    <a:pt x="0" y="36830"/>
                    <a:pt x="36830" y="0"/>
                    <a:pt x="82169" y="0"/>
                  </a:cubicBezTo>
                  <a:lnTo>
                    <a:pt x="336423" y="0"/>
                  </a:lnTo>
                  <a:lnTo>
                    <a:pt x="336423" y="6350"/>
                  </a:lnTo>
                  <a:lnTo>
                    <a:pt x="336423" y="0"/>
                  </a:lnTo>
                  <a:lnTo>
                    <a:pt x="336423" y="6350"/>
                  </a:lnTo>
                  <a:lnTo>
                    <a:pt x="336423" y="0"/>
                  </a:lnTo>
                  <a:cubicBezTo>
                    <a:pt x="381762" y="0"/>
                    <a:pt x="418592" y="36830"/>
                    <a:pt x="418592" y="82169"/>
                  </a:cubicBezTo>
                  <a:lnTo>
                    <a:pt x="412242" y="82169"/>
                  </a:lnTo>
                  <a:lnTo>
                    <a:pt x="418592" y="82169"/>
                  </a:lnTo>
                  <a:lnTo>
                    <a:pt x="418592" y="336423"/>
                  </a:lnTo>
                  <a:lnTo>
                    <a:pt x="412242" y="336423"/>
                  </a:lnTo>
                  <a:lnTo>
                    <a:pt x="418592" y="336423"/>
                  </a:lnTo>
                  <a:cubicBezTo>
                    <a:pt x="418592" y="381762"/>
                    <a:pt x="381762" y="418592"/>
                    <a:pt x="336423" y="418592"/>
                  </a:cubicBezTo>
                  <a:lnTo>
                    <a:pt x="336423" y="412242"/>
                  </a:lnTo>
                  <a:lnTo>
                    <a:pt x="336423" y="418592"/>
                  </a:lnTo>
                  <a:lnTo>
                    <a:pt x="82169" y="418592"/>
                  </a:lnTo>
                  <a:lnTo>
                    <a:pt x="82169" y="412242"/>
                  </a:lnTo>
                  <a:lnTo>
                    <a:pt x="82169" y="418592"/>
                  </a:lnTo>
                  <a:cubicBezTo>
                    <a:pt x="36830" y="418465"/>
                    <a:pt x="0" y="381762"/>
                    <a:pt x="0" y="336423"/>
                  </a:cubicBezTo>
                  <a:lnTo>
                    <a:pt x="0" y="82169"/>
                  </a:lnTo>
                  <a:lnTo>
                    <a:pt x="6350" y="82169"/>
                  </a:lnTo>
                  <a:lnTo>
                    <a:pt x="0" y="82169"/>
                  </a:lnTo>
                  <a:moveTo>
                    <a:pt x="12700" y="82169"/>
                  </a:moveTo>
                  <a:lnTo>
                    <a:pt x="12700" y="336423"/>
                  </a:lnTo>
                  <a:lnTo>
                    <a:pt x="6350" y="336423"/>
                  </a:lnTo>
                  <a:lnTo>
                    <a:pt x="12700" y="336423"/>
                  </a:lnTo>
                  <a:cubicBezTo>
                    <a:pt x="12700" y="374777"/>
                    <a:pt x="43815" y="405892"/>
                    <a:pt x="82169" y="405892"/>
                  </a:cubicBezTo>
                  <a:lnTo>
                    <a:pt x="336423" y="405892"/>
                  </a:lnTo>
                  <a:cubicBezTo>
                    <a:pt x="374777" y="405892"/>
                    <a:pt x="405892" y="374777"/>
                    <a:pt x="405892" y="336423"/>
                  </a:cubicBezTo>
                  <a:lnTo>
                    <a:pt x="405892" y="82169"/>
                  </a:lnTo>
                  <a:cubicBezTo>
                    <a:pt x="405765" y="43815"/>
                    <a:pt x="374777" y="12700"/>
                    <a:pt x="336423" y="12700"/>
                  </a:cubicBezTo>
                  <a:lnTo>
                    <a:pt x="82169" y="12700"/>
                  </a:lnTo>
                  <a:lnTo>
                    <a:pt x="82169" y="6350"/>
                  </a:lnTo>
                  <a:lnTo>
                    <a:pt x="82169" y="12700"/>
                  </a:lnTo>
                  <a:cubicBezTo>
                    <a:pt x="43815" y="12700"/>
                    <a:pt x="12700" y="43815"/>
                    <a:pt x="12700" y="82169"/>
                  </a:cubicBezTo>
                  <a:close/>
                </a:path>
              </a:pathLst>
            </a:custGeom>
            <a:solidFill>
              <a:srgbClr val="FFE0CC"/>
            </a:solidFill>
            <a:ln w="12700">
              <a:solidFill>
                <a:srgbClr val="000000"/>
              </a:solidFill>
            </a:ln>
          </p:spPr>
        </p:sp>
      </p:grpSp>
      <p:sp>
        <p:nvSpPr>
          <p:cNvPr id="66" name="TextBox 66"/>
          <p:cNvSpPr txBox="1"/>
          <p:nvPr/>
        </p:nvSpPr>
        <p:spPr>
          <a:xfrm>
            <a:off x="9027243" y="6624266"/>
            <a:ext cx="233362" cy="293932"/>
          </a:xfrm>
          <a:prstGeom prst="rect">
            <a:avLst/>
          </a:prstGeom>
        </p:spPr>
        <p:txBody>
          <a:bodyPr lIns="0" tIns="0" rIns="0" bIns="0" rtlCol="0" anchor="t">
            <a:spAutoFit/>
          </a:bodyPr>
          <a:lstStyle/>
          <a:p>
            <a:pPr algn="ctr">
              <a:lnSpc>
                <a:spcPts val="1810"/>
              </a:lnSpc>
            </a:pPr>
            <a:r>
              <a:rPr lang="en-US" sz="1810">
                <a:solidFill>
                  <a:srgbClr val="67534F"/>
                </a:solidFill>
                <a:latin typeface="Times New Roman" panose="02020603050405020304"/>
                <a:ea typeface="Times New Roman" panose="02020603050405020304"/>
                <a:cs typeface="Times New Roman" panose="02020603050405020304"/>
                <a:sym typeface="Times New Roman" panose="02020603050405020304"/>
              </a:rPr>
              <a:t>3</a:t>
            </a:r>
            <a:endParaRPr lang="en-US" sz="1810">
              <a:solidFill>
                <a:srgbClr val="67534F"/>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67" name="TextBox 67"/>
          <p:cNvSpPr txBox="1"/>
          <p:nvPr/>
        </p:nvSpPr>
        <p:spPr>
          <a:xfrm>
            <a:off x="6522244" y="6628057"/>
            <a:ext cx="1945186" cy="281435"/>
          </a:xfrm>
          <a:prstGeom prst="rect">
            <a:avLst/>
          </a:prstGeom>
        </p:spPr>
        <p:txBody>
          <a:bodyPr lIns="0" tIns="0" rIns="0" bIns="0" rtlCol="0" anchor="t">
            <a:spAutoFit/>
          </a:bodyPr>
          <a:lstStyle/>
          <a:p>
            <a:pPr algn="r">
              <a:lnSpc>
                <a:spcPts val="1935"/>
              </a:lnSpc>
            </a:pPr>
            <a:r>
              <a:rPr lang="en-US" sz="1500">
                <a:solidFill>
                  <a:srgbClr val="67534F"/>
                </a:solidFill>
                <a:latin typeface="Times New Roman" panose="02020603050405020304"/>
                <a:ea typeface="Times New Roman" panose="02020603050405020304"/>
                <a:cs typeface="Times New Roman" panose="02020603050405020304"/>
                <a:sym typeface="Times New Roman" panose="02020603050405020304"/>
              </a:rPr>
              <a:t>Service Routing</a:t>
            </a:r>
            <a:endParaRPr lang="en-US" sz="1500">
              <a:solidFill>
                <a:srgbClr val="67534F"/>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68" name="TextBox 68"/>
          <p:cNvSpPr txBox="1"/>
          <p:nvPr/>
        </p:nvSpPr>
        <p:spPr>
          <a:xfrm>
            <a:off x="4253065" y="6971557"/>
            <a:ext cx="4214365" cy="194815"/>
          </a:xfrm>
          <a:prstGeom prst="rect">
            <a:avLst/>
          </a:prstGeom>
        </p:spPr>
        <p:txBody>
          <a:bodyPr lIns="0" tIns="0" rIns="0" bIns="0" rtlCol="0" anchor="t">
            <a:spAutoFit/>
          </a:bodyPr>
          <a:lstStyle/>
          <a:p>
            <a:pPr algn="r">
              <a:lnSpc>
                <a:spcPts val="1375"/>
              </a:lnSpc>
            </a:pPr>
            <a:r>
              <a:rPr lang="en-US" sz="1060">
                <a:solidFill>
                  <a:srgbClr val="67534F"/>
                </a:solidFill>
                <a:latin typeface="Times New Roman" panose="02020603050405020304"/>
                <a:ea typeface="Times New Roman" panose="02020603050405020304"/>
                <a:cs typeface="Times New Roman" panose="02020603050405020304"/>
                <a:sym typeface="Times New Roman" panose="02020603050405020304"/>
              </a:rPr>
              <a:t>Eureka discovery → Target service</a:t>
            </a:r>
            <a:endParaRPr lang="en-US" sz="1060">
              <a:solidFill>
                <a:srgbClr val="67534F"/>
              </a:solidFill>
              <a:latin typeface="Times New Roman" panose="02020603050405020304"/>
              <a:ea typeface="Times New Roman" panose="02020603050405020304"/>
              <a:cs typeface="Times New Roman" panose="02020603050405020304"/>
              <a:sym typeface="Times New Roman" panose="02020603050405020304"/>
            </a:endParaRPr>
          </a:p>
        </p:txBody>
      </p:sp>
      <p:grpSp>
        <p:nvGrpSpPr>
          <p:cNvPr id="69" name="Group 69"/>
          <p:cNvGrpSpPr/>
          <p:nvPr/>
        </p:nvGrpSpPr>
        <p:grpSpPr>
          <a:xfrm rot="0">
            <a:off x="9277131" y="7454656"/>
            <a:ext cx="405851" cy="19050"/>
            <a:chOff x="0" y="0"/>
            <a:chExt cx="541134" cy="25400"/>
          </a:xfrm>
        </p:grpSpPr>
        <p:sp>
          <p:nvSpPr>
            <p:cNvPr id="70" name="Freeform 70"/>
            <p:cNvSpPr/>
            <p:nvPr/>
          </p:nvSpPr>
          <p:spPr>
            <a:xfrm>
              <a:off x="0" y="0"/>
              <a:ext cx="541147" cy="25400"/>
            </a:xfrm>
            <a:custGeom>
              <a:avLst/>
              <a:gdLst/>
              <a:ahLst/>
              <a:cxnLst/>
              <a:rect l="l" t="t" r="r" b="b"/>
              <a:pathLst>
                <a:path w="541147" h="25400">
                  <a:moveTo>
                    <a:pt x="0" y="12700"/>
                  </a:moveTo>
                  <a:cubicBezTo>
                    <a:pt x="0" y="5715"/>
                    <a:pt x="5715" y="0"/>
                    <a:pt x="12700" y="0"/>
                  </a:cubicBezTo>
                  <a:lnTo>
                    <a:pt x="528447" y="0"/>
                  </a:lnTo>
                  <a:cubicBezTo>
                    <a:pt x="535432" y="0"/>
                    <a:pt x="541147" y="5715"/>
                    <a:pt x="541147" y="12700"/>
                  </a:cubicBezTo>
                  <a:cubicBezTo>
                    <a:pt x="541147" y="19685"/>
                    <a:pt x="535432" y="25400"/>
                    <a:pt x="528447" y="25400"/>
                  </a:cubicBezTo>
                  <a:lnTo>
                    <a:pt x="12700" y="25400"/>
                  </a:lnTo>
                  <a:cubicBezTo>
                    <a:pt x="5715" y="25400"/>
                    <a:pt x="0" y="19685"/>
                    <a:pt x="0" y="12700"/>
                  </a:cubicBezTo>
                  <a:close/>
                </a:path>
              </a:pathLst>
            </a:custGeom>
            <a:solidFill>
              <a:srgbClr val="FFE0CC"/>
            </a:solidFill>
            <a:ln w="12700">
              <a:solidFill>
                <a:srgbClr val="000000"/>
              </a:solidFill>
            </a:ln>
          </p:spPr>
        </p:sp>
      </p:grpSp>
      <p:grpSp>
        <p:nvGrpSpPr>
          <p:cNvPr id="71" name="Group 71"/>
          <p:cNvGrpSpPr/>
          <p:nvPr/>
        </p:nvGrpSpPr>
        <p:grpSpPr>
          <a:xfrm rot="0">
            <a:off x="8987057" y="7307313"/>
            <a:ext cx="313877" cy="313877"/>
            <a:chOff x="0" y="0"/>
            <a:chExt cx="418503" cy="418503"/>
          </a:xfrm>
        </p:grpSpPr>
        <p:sp>
          <p:nvSpPr>
            <p:cNvPr id="72" name="Freeform 72"/>
            <p:cNvSpPr/>
            <p:nvPr/>
          </p:nvSpPr>
          <p:spPr>
            <a:xfrm>
              <a:off x="6350" y="6350"/>
              <a:ext cx="405892" cy="405892"/>
            </a:xfrm>
            <a:custGeom>
              <a:avLst/>
              <a:gdLst/>
              <a:ahLst/>
              <a:cxnLst/>
              <a:rect l="l" t="t" r="r" b="b"/>
              <a:pathLst>
                <a:path w="405892" h="405892">
                  <a:moveTo>
                    <a:pt x="0" y="75819"/>
                  </a:moveTo>
                  <a:cubicBezTo>
                    <a:pt x="0" y="33909"/>
                    <a:pt x="33909" y="0"/>
                    <a:pt x="75819" y="0"/>
                  </a:cubicBezTo>
                  <a:lnTo>
                    <a:pt x="330073" y="0"/>
                  </a:lnTo>
                  <a:cubicBezTo>
                    <a:pt x="371983" y="0"/>
                    <a:pt x="405892" y="33909"/>
                    <a:pt x="405892" y="75819"/>
                  </a:cubicBezTo>
                  <a:lnTo>
                    <a:pt x="405892" y="330073"/>
                  </a:lnTo>
                  <a:cubicBezTo>
                    <a:pt x="405892" y="371983"/>
                    <a:pt x="371983" y="405892"/>
                    <a:pt x="330073" y="405892"/>
                  </a:cubicBezTo>
                  <a:lnTo>
                    <a:pt x="75819" y="405892"/>
                  </a:lnTo>
                  <a:cubicBezTo>
                    <a:pt x="33909" y="405765"/>
                    <a:pt x="0" y="371856"/>
                    <a:pt x="0" y="330073"/>
                  </a:cubicBezTo>
                  <a:close/>
                </a:path>
              </a:pathLst>
            </a:custGeom>
            <a:solidFill>
              <a:srgbClr val="FFFFF4"/>
            </a:solidFill>
            <a:ln w="12700">
              <a:solidFill>
                <a:srgbClr val="000000"/>
              </a:solidFill>
            </a:ln>
          </p:spPr>
        </p:sp>
        <p:sp>
          <p:nvSpPr>
            <p:cNvPr id="73" name="Freeform 73"/>
            <p:cNvSpPr/>
            <p:nvPr/>
          </p:nvSpPr>
          <p:spPr>
            <a:xfrm>
              <a:off x="0" y="0"/>
              <a:ext cx="418592" cy="418592"/>
            </a:xfrm>
            <a:custGeom>
              <a:avLst/>
              <a:gdLst/>
              <a:ahLst/>
              <a:cxnLst/>
              <a:rect l="l" t="t" r="r" b="b"/>
              <a:pathLst>
                <a:path w="418592" h="418592">
                  <a:moveTo>
                    <a:pt x="0" y="82169"/>
                  </a:moveTo>
                  <a:cubicBezTo>
                    <a:pt x="0" y="36830"/>
                    <a:pt x="36830" y="0"/>
                    <a:pt x="82169" y="0"/>
                  </a:cubicBezTo>
                  <a:lnTo>
                    <a:pt x="336423" y="0"/>
                  </a:lnTo>
                  <a:lnTo>
                    <a:pt x="336423" y="6350"/>
                  </a:lnTo>
                  <a:lnTo>
                    <a:pt x="336423" y="0"/>
                  </a:lnTo>
                  <a:lnTo>
                    <a:pt x="336423" y="6350"/>
                  </a:lnTo>
                  <a:lnTo>
                    <a:pt x="336423" y="0"/>
                  </a:lnTo>
                  <a:cubicBezTo>
                    <a:pt x="381762" y="0"/>
                    <a:pt x="418592" y="36830"/>
                    <a:pt x="418592" y="82169"/>
                  </a:cubicBezTo>
                  <a:lnTo>
                    <a:pt x="412242" y="82169"/>
                  </a:lnTo>
                  <a:lnTo>
                    <a:pt x="418592" y="82169"/>
                  </a:lnTo>
                  <a:lnTo>
                    <a:pt x="418592" y="336423"/>
                  </a:lnTo>
                  <a:lnTo>
                    <a:pt x="412242" y="336423"/>
                  </a:lnTo>
                  <a:lnTo>
                    <a:pt x="418592" y="336423"/>
                  </a:lnTo>
                  <a:cubicBezTo>
                    <a:pt x="418592" y="381762"/>
                    <a:pt x="381762" y="418592"/>
                    <a:pt x="336423" y="418592"/>
                  </a:cubicBezTo>
                  <a:lnTo>
                    <a:pt x="336423" y="412242"/>
                  </a:lnTo>
                  <a:lnTo>
                    <a:pt x="336423" y="418592"/>
                  </a:lnTo>
                  <a:lnTo>
                    <a:pt x="82169" y="418592"/>
                  </a:lnTo>
                  <a:lnTo>
                    <a:pt x="82169" y="412242"/>
                  </a:lnTo>
                  <a:lnTo>
                    <a:pt x="82169" y="418592"/>
                  </a:lnTo>
                  <a:cubicBezTo>
                    <a:pt x="36830" y="418465"/>
                    <a:pt x="0" y="381762"/>
                    <a:pt x="0" y="336423"/>
                  </a:cubicBezTo>
                  <a:lnTo>
                    <a:pt x="0" y="82169"/>
                  </a:lnTo>
                  <a:lnTo>
                    <a:pt x="6350" y="82169"/>
                  </a:lnTo>
                  <a:lnTo>
                    <a:pt x="0" y="82169"/>
                  </a:lnTo>
                  <a:moveTo>
                    <a:pt x="12700" y="82169"/>
                  </a:moveTo>
                  <a:lnTo>
                    <a:pt x="12700" y="336423"/>
                  </a:lnTo>
                  <a:lnTo>
                    <a:pt x="6350" y="336423"/>
                  </a:lnTo>
                  <a:lnTo>
                    <a:pt x="12700" y="336423"/>
                  </a:lnTo>
                  <a:cubicBezTo>
                    <a:pt x="12700" y="374777"/>
                    <a:pt x="43815" y="405892"/>
                    <a:pt x="82169" y="405892"/>
                  </a:cubicBezTo>
                  <a:lnTo>
                    <a:pt x="336423" y="405892"/>
                  </a:lnTo>
                  <a:cubicBezTo>
                    <a:pt x="374777" y="405892"/>
                    <a:pt x="405892" y="374777"/>
                    <a:pt x="405892" y="336423"/>
                  </a:cubicBezTo>
                  <a:lnTo>
                    <a:pt x="405892" y="82169"/>
                  </a:lnTo>
                  <a:cubicBezTo>
                    <a:pt x="405765" y="43815"/>
                    <a:pt x="374777" y="12700"/>
                    <a:pt x="336423" y="12700"/>
                  </a:cubicBezTo>
                  <a:lnTo>
                    <a:pt x="82169" y="12700"/>
                  </a:lnTo>
                  <a:lnTo>
                    <a:pt x="82169" y="6350"/>
                  </a:lnTo>
                  <a:lnTo>
                    <a:pt x="82169" y="12700"/>
                  </a:lnTo>
                  <a:cubicBezTo>
                    <a:pt x="43815" y="12700"/>
                    <a:pt x="12700" y="43815"/>
                    <a:pt x="12700" y="82169"/>
                  </a:cubicBezTo>
                  <a:close/>
                </a:path>
              </a:pathLst>
            </a:custGeom>
            <a:solidFill>
              <a:srgbClr val="FFE0CC"/>
            </a:solidFill>
            <a:ln w="12700">
              <a:solidFill>
                <a:srgbClr val="000000"/>
              </a:solidFill>
            </a:ln>
          </p:spPr>
        </p:sp>
      </p:grpSp>
      <p:sp>
        <p:nvSpPr>
          <p:cNvPr id="74" name="TextBox 74"/>
          <p:cNvSpPr txBox="1"/>
          <p:nvPr/>
        </p:nvSpPr>
        <p:spPr>
          <a:xfrm>
            <a:off x="9027243" y="7321972"/>
            <a:ext cx="233362" cy="293932"/>
          </a:xfrm>
          <a:prstGeom prst="rect">
            <a:avLst/>
          </a:prstGeom>
        </p:spPr>
        <p:txBody>
          <a:bodyPr lIns="0" tIns="0" rIns="0" bIns="0" rtlCol="0" anchor="t">
            <a:spAutoFit/>
          </a:bodyPr>
          <a:lstStyle/>
          <a:p>
            <a:pPr algn="ctr">
              <a:lnSpc>
                <a:spcPts val="1810"/>
              </a:lnSpc>
            </a:pPr>
            <a:r>
              <a:rPr lang="en-US" sz="1810">
                <a:solidFill>
                  <a:srgbClr val="67534F"/>
                </a:solidFill>
                <a:latin typeface="Times New Roman" panose="02020603050405020304"/>
                <a:ea typeface="Times New Roman" panose="02020603050405020304"/>
                <a:cs typeface="Times New Roman" panose="02020603050405020304"/>
                <a:sym typeface="Times New Roman" panose="02020603050405020304"/>
              </a:rPr>
              <a:t>4</a:t>
            </a:r>
            <a:endParaRPr lang="en-US" sz="1810">
              <a:solidFill>
                <a:srgbClr val="67534F"/>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75" name="TextBox 75"/>
          <p:cNvSpPr txBox="1"/>
          <p:nvPr/>
        </p:nvSpPr>
        <p:spPr>
          <a:xfrm>
            <a:off x="9820570" y="7325763"/>
            <a:ext cx="1945186" cy="281435"/>
          </a:xfrm>
          <a:prstGeom prst="rect">
            <a:avLst/>
          </a:prstGeom>
        </p:spPr>
        <p:txBody>
          <a:bodyPr lIns="0" tIns="0" rIns="0" bIns="0" rtlCol="0" anchor="t">
            <a:spAutoFit/>
          </a:bodyPr>
          <a:lstStyle/>
          <a:p>
            <a:pPr algn="l">
              <a:lnSpc>
                <a:spcPts val="1935"/>
              </a:lnSpc>
            </a:pPr>
            <a:r>
              <a:rPr lang="en-US" sz="1500">
                <a:solidFill>
                  <a:srgbClr val="67534F"/>
                </a:solidFill>
                <a:latin typeface="Times New Roman" panose="02020603050405020304"/>
                <a:ea typeface="Times New Roman" panose="02020603050405020304"/>
                <a:cs typeface="Times New Roman" panose="02020603050405020304"/>
                <a:sym typeface="Times New Roman" panose="02020603050405020304"/>
              </a:rPr>
              <a:t>Business Logic</a:t>
            </a:r>
            <a:endParaRPr lang="en-US" sz="1500">
              <a:solidFill>
                <a:srgbClr val="67534F"/>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76" name="TextBox 76"/>
          <p:cNvSpPr txBox="1"/>
          <p:nvPr/>
        </p:nvSpPr>
        <p:spPr>
          <a:xfrm>
            <a:off x="9820570" y="7669263"/>
            <a:ext cx="4214365" cy="194815"/>
          </a:xfrm>
          <a:prstGeom prst="rect">
            <a:avLst/>
          </a:prstGeom>
        </p:spPr>
        <p:txBody>
          <a:bodyPr lIns="0" tIns="0" rIns="0" bIns="0" rtlCol="0" anchor="t">
            <a:spAutoFit/>
          </a:bodyPr>
          <a:lstStyle/>
          <a:p>
            <a:pPr algn="l">
              <a:lnSpc>
                <a:spcPts val="1375"/>
              </a:lnSpc>
            </a:pPr>
            <a:r>
              <a:rPr lang="en-US" sz="1060">
                <a:solidFill>
                  <a:srgbClr val="67534F"/>
                </a:solidFill>
                <a:latin typeface="Times New Roman" panose="02020603050405020304"/>
                <a:ea typeface="Times New Roman" panose="02020603050405020304"/>
                <a:cs typeface="Times New Roman" panose="02020603050405020304"/>
                <a:sym typeface="Times New Roman" panose="02020603050405020304"/>
              </a:rPr>
              <a:t>Redis coordination → DB commit</a:t>
            </a:r>
            <a:endParaRPr lang="en-US" sz="1060">
              <a:solidFill>
                <a:srgbClr val="67534F"/>
              </a:solidFill>
              <a:latin typeface="Times New Roman" panose="02020603050405020304"/>
              <a:ea typeface="Times New Roman" panose="02020603050405020304"/>
              <a:cs typeface="Times New Roman" panose="02020603050405020304"/>
              <a:sym typeface="Times New Roman" panose="02020603050405020304"/>
            </a:endParaRPr>
          </a:p>
        </p:txBody>
      </p:sp>
      <p:grpSp>
        <p:nvGrpSpPr>
          <p:cNvPr id="77" name="Group 77"/>
          <p:cNvGrpSpPr/>
          <p:nvPr/>
        </p:nvGrpSpPr>
        <p:grpSpPr>
          <a:xfrm rot="0">
            <a:off x="8605018" y="8152362"/>
            <a:ext cx="405851" cy="19050"/>
            <a:chOff x="0" y="0"/>
            <a:chExt cx="541134" cy="25400"/>
          </a:xfrm>
        </p:grpSpPr>
        <p:sp>
          <p:nvSpPr>
            <p:cNvPr id="78" name="Freeform 78"/>
            <p:cNvSpPr/>
            <p:nvPr/>
          </p:nvSpPr>
          <p:spPr>
            <a:xfrm>
              <a:off x="0" y="0"/>
              <a:ext cx="541147" cy="25400"/>
            </a:xfrm>
            <a:custGeom>
              <a:avLst/>
              <a:gdLst/>
              <a:ahLst/>
              <a:cxnLst/>
              <a:rect l="l" t="t" r="r" b="b"/>
              <a:pathLst>
                <a:path w="541147" h="25400">
                  <a:moveTo>
                    <a:pt x="0" y="12700"/>
                  </a:moveTo>
                  <a:cubicBezTo>
                    <a:pt x="0" y="5715"/>
                    <a:pt x="5715" y="0"/>
                    <a:pt x="12700" y="0"/>
                  </a:cubicBezTo>
                  <a:lnTo>
                    <a:pt x="528447" y="0"/>
                  </a:lnTo>
                  <a:cubicBezTo>
                    <a:pt x="535432" y="0"/>
                    <a:pt x="541147" y="5715"/>
                    <a:pt x="541147" y="12700"/>
                  </a:cubicBezTo>
                  <a:cubicBezTo>
                    <a:pt x="541147" y="19685"/>
                    <a:pt x="535432" y="25400"/>
                    <a:pt x="528447" y="25400"/>
                  </a:cubicBezTo>
                  <a:lnTo>
                    <a:pt x="12700" y="25400"/>
                  </a:lnTo>
                  <a:cubicBezTo>
                    <a:pt x="5715" y="25400"/>
                    <a:pt x="0" y="19685"/>
                    <a:pt x="0" y="12700"/>
                  </a:cubicBezTo>
                  <a:close/>
                </a:path>
              </a:pathLst>
            </a:custGeom>
            <a:solidFill>
              <a:srgbClr val="FFE0CC"/>
            </a:solidFill>
            <a:ln w="12700">
              <a:solidFill>
                <a:srgbClr val="000000"/>
              </a:solidFill>
            </a:ln>
          </p:spPr>
        </p:sp>
      </p:grpSp>
      <p:grpSp>
        <p:nvGrpSpPr>
          <p:cNvPr id="79" name="Group 79"/>
          <p:cNvGrpSpPr/>
          <p:nvPr/>
        </p:nvGrpSpPr>
        <p:grpSpPr>
          <a:xfrm rot="0">
            <a:off x="8987057" y="8005020"/>
            <a:ext cx="313877" cy="313877"/>
            <a:chOff x="0" y="0"/>
            <a:chExt cx="418503" cy="418503"/>
          </a:xfrm>
        </p:grpSpPr>
        <p:sp>
          <p:nvSpPr>
            <p:cNvPr id="80" name="Freeform 80"/>
            <p:cNvSpPr/>
            <p:nvPr/>
          </p:nvSpPr>
          <p:spPr>
            <a:xfrm>
              <a:off x="6350" y="6350"/>
              <a:ext cx="405892" cy="405892"/>
            </a:xfrm>
            <a:custGeom>
              <a:avLst/>
              <a:gdLst/>
              <a:ahLst/>
              <a:cxnLst/>
              <a:rect l="l" t="t" r="r" b="b"/>
              <a:pathLst>
                <a:path w="405892" h="405892">
                  <a:moveTo>
                    <a:pt x="0" y="75819"/>
                  </a:moveTo>
                  <a:cubicBezTo>
                    <a:pt x="0" y="33909"/>
                    <a:pt x="33909" y="0"/>
                    <a:pt x="75819" y="0"/>
                  </a:cubicBezTo>
                  <a:lnTo>
                    <a:pt x="330073" y="0"/>
                  </a:lnTo>
                  <a:cubicBezTo>
                    <a:pt x="371983" y="0"/>
                    <a:pt x="405892" y="33909"/>
                    <a:pt x="405892" y="75819"/>
                  </a:cubicBezTo>
                  <a:lnTo>
                    <a:pt x="405892" y="330073"/>
                  </a:lnTo>
                  <a:cubicBezTo>
                    <a:pt x="405892" y="371983"/>
                    <a:pt x="371983" y="405892"/>
                    <a:pt x="330073" y="405892"/>
                  </a:cubicBezTo>
                  <a:lnTo>
                    <a:pt x="75819" y="405892"/>
                  </a:lnTo>
                  <a:cubicBezTo>
                    <a:pt x="33909" y="405765"/>
                    <a:pt x="0" y="371856"/>
                    <a:pt x="0" y="330073"/>
                  </a:cubicBezTo>
                  <a:close/>
                </a:path>
              </a:pathLst>
            </a:custGeom>
            <a:solidFill>
              <a:srgbClr val="FFFFF4"/>
            </a:solidFill>
            <a:ln w="12700">
              <a:solidFill>
                <a:srgbClr val="000000"/>
              </a:solidFill>
            </a:ln>
          </p:spPr>
        </p:sp>
        <p:sp>
          <p:nvSpPr>
            <p:cNvPr id="81" name="Freeform 81"/>
            <p:cNvSpPr/>
            <p:nvPr/>
          </p:nvSpPr>
          <p:spPr>
            <a:xfrm>
              <a:off x="0" y="0"/>
              <a:ext cx="418592" cy="418592"/>
            </a:xfrm>
            <a:custGeom>
              <a:avLst/>
              <a:gdLst/>
              <a:ahLst/>
              <a:cxnLst/>
              <a:rect l="l" t="t" r="r" b="b"/>
              <a:pathLst>
                <a:path w="418592" h="418592">
                  <a:moveTo>
                    <a:pt x="0" y="82169"/>
                  </a:moveTo>
                  <a:cubicBezTo>
                    <a:pt x="0" y="36830"/>
                    <a:pt x="36830" y="0"/>
                    <a:pt x="82169" y="0"/>
                  </a:cubicBezTo>
                  <a:lnTo>
                    <a:pt x="336423" y="0"/>
                  </a:lnTo>
                  <a:lnTo>
                    <a:pt x="336423" y="6350"/>
                  </a:lnTo>
                  <a:lnTo>
                    <a:pt x="336423" y="0"/>
                  </a:lnTo>
                  <a:lnTo>
                    <a:pt x="336423" y="6350"/>
                  </a:lnTo>
                  <a:lnTo>
                    <a:pt x="336423" y="0"/>
                  </a:lnTo>
                  <a:cubicBezTo>
                    <a:pt x="381762" y="0"/>
                    <a:pt x="418592" y="36830"/>
                    <a:pt x="418592" y="82169"/>
                  </a:cubicBezTo>
                  <a:lnTo>
                    <a:pt x="412242" y="82169"/>
                  </a:lnTo>
                  <a:lnTo>
                    <a:pt x="418592" y="82169"/>
                  </a:lnTo>
                  <a:lnTo>
                    <a:pt x="418592" y="336423"/>
                  </a:lnTo>
                  <a:lnTo>
                    <a:pt x="412242" y="336423"/>
                  </a:lnTo>
                  <a:lnTo>
                    <a:pt x="418592" y="336423"/>
                  </a:lnTo>
                  <a:cubicBezTo>
                    <a:pt x="418592" y="381762"/>
                    <a:pt x="381762" y="418592"/>
                    <a:pt x="336423" y="418592"/>
                  </a:cubicBezTo>
                  <a:lnTo>
                    <a:pt x="336423" y="412242"/>
                  </a:lnTo>
                  <a:lnTo>
                    <a:pt x="336423" y="418592"/>
                  </a:lnTo>
                  <a:lnTo>
                    <a:pt x="82169" y="418592"/>
                  </a:lnTo>
                  <a:lnTo>
                    <a:pt x="82169" y="412242"/>
                  </a:lnTo>
                  <a:lnTo>
                    <a:pt x="82169" y="418592"/>
                  </a:lnTo>
                  <a:cubicBezTo>
                    <a:pt x="36830" y="418465"/>
                    <a:pt x="0" y="381762"/>
                    <a:pt x="0" y="336423"/>
                  </a:cubicBezTo>
                  <a:lnTo>
                    <a:pt x="0" y="82169"/>
                  </a:lnTo>
                  <a:lnTo>
                    <a:pt x="6350" y="82169"/>
                  </a:lnTo>
                  <a:lnTo>
                    <a:pt x="0" y="82169"/>
                  </a:lnTo>
                  <a:moveTo>
                    <a:pt x="12700" y="82169"/>
                  </a:moveTo>
                  <a:lnTo>
                    <a:pt x="12700" y="336423"/>
                  </a:lnTo>
                  <a:lnTo>
                    <a:pt x="6350" y="336423"/>
                  </a:lnTo>
                  <a:lnTo>
                    <a:pt x="12700" y="336423"/>
                  </a:lnTo>
                  <a:cubicBezTo>
                    <a:pt x="12700" y="374777"/>
                    <a:pt x="43815" y="405892"/>
                    <a:pt x="82169" y="405892"/>
                  </a:cubicBezTo>
                  <a:lnTo>
                    <a:pt x="336423" y="405892"/>
                  </a:lnTo>
                  <a:cubicBezTo>
                    <a:pt x="374777" y="405892"/>
                    <a:pt x="405892" y="374777"/>
                    <a:pt x="405892" y="336423"/>
                  </a:cubicBezTo>
                  <a:lnTo>
                    <a:pt x="405892" y="82169"/>
                  </a:lnTo>
                  <a:cubicBezTo>
                    <a:pt x="405765" y="43815"/>
                    <a:pt x="374777" y="12700"/>
                    <a:pt x="336423" y="12700"/>
                  </a:cubicBezTo>
                  <a:lnTo>
                    <a:pt x="82169" y="12700"/>
                  </a:lnTo>
                  <a:lnTo>
                    <a:pt x="82169" y="6350"/>
                  </a:lnTo>
                  <a:lnTo>
                    <a:pt x="82169" y="12700"/>
                  </a:lnTo>
                  <a:cubicBezTo>
                    <a:pt x="43815" y="12700"/>
                    <a:pt x="12700" y="43815"/>
                    <a:pt x="12700" y="82169"/>
                  </a:cubicBezTo>
                  <a:close/>
                </a:path>
              </a:pathLst>
            </a:custGeom>
            <a:solidFill>
              <a:srgbClr val="FFE0CC"/>
            </a:solidFill>
            <a:ln w="12700">
              <a:solidFill>
                <a:srgbClr val="000000"/>
              </a:solidFill>
            </a:ln>
          </p:spPr>
        </p:sp>
      </p:grpSp>
      <p:sp>
        <p:nvSpPr>
          <p:cNvPr id="82" name="TextBox 82"/>
          <p:cNvSpPr txBox="1"/>
          <p:nvPr/>
        </p:nvSpPr>
        <p:spPr>
          <a:xfrm>
            <a:off x="9027243" y="8019679"/>
            <a:ext cx="233362" cy="293932"/>
          </a:xfrm>
          <a:prstGeom prst="rect">
            <a:avLst/>
          </a:prstGeom>
        </p:spPr>
        <p:txBody>
          <a:bodyPr lIns="0" tIns="0" rIns="0" bIns="0" rtlCol="0" anchor="t">
            <a:spAutoFit/>
          </a:bodyPr>
          <a:lstStyle/>
          <a:p>
            <a:pPr algn="ctr">
              <a:lnSpc>
                <a:spcPts val="1810"/>
              </a:lnSpc>
            </a:pPr>
            <a:r>
              <a:rPr lang="en-US" sz="1810">
                <a:solidFill>
                  <a:srgbClr val="67534F"/>
                </a:solidFill>
                <a:latin typeface="Times New Roman" panose="02020603050405020304"/>
                <a:ea typeface="Times New Roman" panose="02020603050405020304"/>
                <a:cs typeface="Times New Roman" panose="02020603050405020304"/>
                <a:sym typeface="Times New Roman" panose="02020603050405020304"/>
              </a:rPr>
              <a:t>5</a:t>
            </a:r>
            <a:endParaRPr lang="en-US" sz="1810">
              <a:solidFill>
                <a:srgbClr val="67534F"/>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83" name="TextBox 83"/>
          <p:cNvSpPr txBox="1"/>
          <p:nvPr/>
        </p:nvSpPr>
        <p:spPr>
          <a:xfrm>
            <a:off x="6522244" y="8023469"/>
            <a:ext cx="1945186" cy="281435"/>
          </a:xfrm>
          <a:prstGeom prst="rect">
            <a:avLst/>
          </a:prstGeom>
        </p:spPr>
        <p:txBody>
          <a:bodyPr lIns="0" tIns="0" rIns="0" bIns="0" rtlCol="0" anchor="t">
            <a:spAutoFit/>
          </a:bodyPr>
          <a:lstStyle/>
          <a:p>
            <a:pPr algn="r">
              <a:lnSpc>
                <a:spcPts val="1935"/>
              </a:lnSpc>
            </a:pPr>
            <a:r>
              <a:rPr lang="en-US" sz="1500">
                <a:solidFill>
                  <a:srgbClr val="67534F"/>
                </a:solidFill>
                <a:latin typeface="Times New Roman" panose="02020603050405020304"/>
                <a:ea typeface="Times New Roman" panose="02020603050405020304"/>
                <a:cs typeface="Times New Roman" panose="02020603050405020304"/>
                <a:sym typeface="Times New Roman" panose="02020603050405020304"/>
              </a:rPr>
              <a:t>Event Publishing</a:t>
            </a:r>
            <a:endParaRPr lang="en-US" sz="1500">
              <a:solidFill>
                <a:srgbClr val="67534F"/>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84" name="TextBox 84"/>
          <p:cNvSpPr txBox="1"/>
          <p:nvPr/>
        </p:nvSpPr>
        <p:spPr>
          <a:xfrm>
            <a:off x="4253065" y="8366970"/>
            <a:ext cx="4214365" cy="194815"/>
          </a:xfrm>
          <a:prstGeom prst="rect">
            <a:avLst/>
          </a:prstGeom>
        </p:spPr>
        <p:txBody>
          <a:bodyPr lIns="0" tIns="0" rIns="0" bIns="0" rtlCol="0" anchor="t">
            <a:spAutoFit/>
          </a:bodyPr>
          <a:lstStyle/>
          <a:p>
            <a:pPr algn="r">
              <a:lnSpc>
                <a:spcPts val="1375"/>
              </a:lnSpc>
            </a:pPr>
            <a:r>
              <a:rPr lang="en-US" sz="1060">
                <a:solidFill>
                  <a:srgbClr val="67534F"/>
                </a:solidFill>
                <a:latin typeface="Times New Roman" panose="02020603050405020304"/>
                <a:ea typeface="Times New Roman" panose="02020603050405020304"/>
                <a:cs typeface="Times New Roman" panose="02020603050405020304"/>
                <a:sym typeface="Times New Roman" panose="02020603050405020304"/>
              </a:rPr>
              <a:t>RabbitMQ → Notification delivery</a:t>
            </a:r>
            <a:endParaRPr lang="en-US" sz="1060">
              <a:solidFill>
                <a:srgbClr val="67534F"/>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85" name="TextBox 85"/>
          <p:cNvSpPr txBox="1"/>
          <p:nvPr/>
        </p:nvSpPr>
        <p:spPr>
          <a:xfrm>
            <a:off x="4803772" y="9186863"/>
            <a:ext cx="9475784" cy="862013"/>
          </a:xfrm>
          <a:prstGeom prst="rect">
            <a:avLst/>
          </a:prstGeom>
        </p:spPr>
        <p:txBody>
          <a:bodyPr lIns="0" tIns="0" rIns="0" bIns="0" rtlCol="0" anchor="t">
            <a:spAutoFit/>
          </a:bodyPr>
          <a:lstStyle/>
          <a:p>
            <a:pPr algn="l">
              <a:lnSpc>
                <a:spcPts val="1375"/>
              </a:lnSpc>
            </a:pPr>
            <a:r>
              <a:rPr lang="en-US" sz="1125" b="1">
                <a:solidFill>
                  <a:srgbClr val="67534F"/>
                </a:solidFill>
                <a:latin typeface="Times New Roman Bold" panose="02020803070505020304"/>
                <a:ea typeface="Times New Roman Bold" panose="02020803070505020304"/>
                <a:cs typeface="Times New Roman Bold" panose="02020803070505020304"/>
                <a:sym typeface="Times New Roman Bold" panose="02020803070505020304"/>
              </a:rPr>
              <a:t>The Scheduler runs independently for daily reminders, ensuring system-driven communications remain reliable even without user interaction. All reporting executes directly from the Booking DB using optimized read-only queries, eliminating the need for a separate reporting microservice.</a:t>
            </a:r>
            <a:endParaRPr lang="en-US" sz="1125" b="1">
              <a:solidFill>
                <a:srgbClr val="67534F"/>
              </a:solidFill>
              <a:latin typeface="Times New Roman Bold" panose="02020803070505020304"/>
              <a:ea typeface="Times New Roman Bold" panose="02020803070505020304"/>
              <a:cs typeface="Times New Roman Bold" panose="02020803070505020304"/>
              <a:sym typeface="Times New Roman Bold" panose="02020803070505020304"/>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57150" y="85725"/>
            <a:ext cx="7867650" cy="583565"/>
          </a:xfrm>
          <a:prstGeom prst="rect">
            <a:avLst/>
          </a:prstGeom>
          <a:noFill/>
        </p:spPr>
        <p:txBody>
          <a:bodyPr wrap="square" rtlCol="0">
            <a:spAutoFit/>
          </a:bodyPr>
          <a:p>
            <a:r>
              <a:rPr lang="en-US" sz="3200" b="1"/>
              <a:t>Frontend Screens :- </a:t>
            </a:r>
            <a:endParaRPr lang="en-US" sz="3200" b="1"/>
          </a:p>
        </p:txBody>
      </p:sp>
      <p:pic>
        <p:nvPicPr>
          <p:cNvPr id="3" name="Picture 2"/>
          <p:cNvPicPr>
            <a:picLocks noChangeAspect="1"/>
          </p:cNvPicPr>
          <p:nvPr/>
        </p:nvPicPr>
        <p:blipFill>
          <a:blip r:embed="rId1"/>
          <a:stretch>
            <a:fillRect/>
          </a:stretch>
        </p:blipFill>
        <p:spPr>
          <a:xfrm>
            <a:off x="123825" y="666750"/>
            <a:ext cx="18040350" cy="895350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a:picLocks noChangeAspect="1"/>
          </p:cNvPicPr>
          <p:nvPr/>
        </p:nvPicPr>
        <p:blipFill>
          <a:blip r:embed="rId1"/>
          <a:stretch>
            <a:fillRect/>
          </a:stretch>
        </p:blipFill>
        <p:spPr>
          <a:xfrm>
            <a:off x="156845" y="666750"/>
            <a:ext cx="17973675" cy="895350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a:picLocks noChangeAspect="1"/>
          </p:cNvPicPr>
          <p:nvPr/>
        </p:nvPicPr>
        <p:blipFill>
          <a:blip r:embed="rId1"/>
          <a:stretch>
            <a:fillRect/>
          </a:stretch>
        </p:blipFill>
        <p:spPr>
          <a:xfrm>
            <a:off x="171450" y="638175"/>
            <a:ext cx="17945100" cy="901065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a:picLocks noChangeAspect="1"/>
          </p:cNvPicPr>
          <p:nvPr/>
        </p:nvPicPr>
        <p:blipFill>
          <a:blip r:embed="rId1"/>
          <a:stretch>
            <a:fillRect/>
          </a:stretch>
        </p:blipFill>
        <p:spPr>
          <a:xfrm>
            <a:off x="156845" y="680720"/>
            <a:ext cx="17973675" cy="8924925"/>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a:picLocks noChangeAspect="1"/>
          </p:cNvPicPr>
          <p:nvPr/>
        </p:nvPicPr>
        <p:blipFill>
          <a:blip r:embed="rId1"/>
          <a:stretch>
            <a:fillRect/>
          </a:stretch>
        </p:blipFill>
        <p:spPr>
          <a:xfrm>
            <a:off x="156845" y="676275"/>
            <a:ext cx="17973675" cy="893445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a:picLocks noChangeAspect="1"/>
          </p:cNvPicPr>
          <p:nvPr/>
        </p:nvPicPr>
        <p:blipFill>
          <a:blip r:embed="rId1"/>
          <a:stretch>
            <a:fillRect/>
          </a:stretch>
        </p:blipFill>
        <p:spPr>
          <a:xfrm>
            <a:off x="161925" y="709295"/>
            <a:ext cx="17964150" cy="8867775"/>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a:picLocks noChangeAspect="1"/>
          </p:cNvPicPr>
          <p:nvPr/>
        </p:nvPicPr>
        <p:blipFill>
          <a:blip r:embed="rId1"/>
          <a:stretch>
            <a:fillRect/>
          </a:stretch>
        </p:blipFill>
        <p:spPr>
          <a:xfrm>
            <a:off x="128270" y="695325"/>
            <a:ext cx="18030825" cy="889635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0">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DEC8AB"/>
            </a:solidFill>
            <a:ln w="12700">
              <a:solidFill>
                <a:srgbClr val="000000"/>
              </a:solidFill>
            </a:ln>
          </p:spPr>
        </p:sp>
      </p:grpSp>
      <p:grpSp>
        <p:nvGrpSpPr>
          <p:cNvPr id="4" name="Group 4"/>
          <p:cNvGrpSpPr/>
          <p:nvPr/>
        </p:nvGrpSpPr>
        <p:grpSpPr>
          <a:xfrm rot="0">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4">
                <a:alpha val="90196"/>
              </a:srgbClr>
            </a:solidFill>
            <a:ln w="12700">
              <a:solidFill>
                <a:srgbClr val="000000"/>
              </a:solidFill>
            </a:ln>
          </p:spPr>
        </p:sp>
      </p:grpSp>
      <p:sp>
        <p:nvSpPr>
          <p:cNvPr id="6" name="Freeform 6" descr="preencoded.png">
            <a:hlinkClick r:id="rId1" tooltip="https://gamma.app/?utm_source=made-with-gamma"/>
          </p:cNvPr>
          <p:cNvSpPr/>
          <p:nvPr/>
        </p:nvSpPr>
        <p:spPr>
          <a:xfrm>
            <a:off x="16049015" y="9686925"/>
            <a:ext cx="2153260" cy="514350"/>
          </a:xfrm>
          <a:custGeom>
            <a:avLst/>
            <a:gdLst/>
            <a:ahLst/>
            <a:cxnLst/>
            <a:rect l="l" t="t" r="r" b="b"/>
            <a:pathLst>
              <a:path w="2153260" h="514350">
                <a:moveTo>
                  <a:pt x="0" y="0"/>
                </a:moveTo>
                <a:lnTo>
                  <a:pt x="2153260" y="0"/>
                </a:lnTo>
                <a:lnTo>
                  <a:pt x="2153260" y="514350"/>
                </a:lnTo>
                <a:lnTo>
                  <a:pt x="0" y="514350"/>
                </a:lnTo>
                <a:lnTo>
                  <a:pt x="0" y="0"/>
                </a:lnTo>
                <a:close/>
              </a:path>
            </a:pathLst>
          </a:custGeom>
          <a:blipFill>
            <a:blip r:embed="rId2"/>
            <a:stretch>
              <a:fillRect/>
            </a:stretch>
          </a:blipFill>
        </p:spPr>
      </p:sp>
      <p:sp>
        <p:nvSpPr>
          <p:cNvPr id="7" name="TextBox 7"/>
          <p:cNvSpPr txBox="1"/>
          <p:nvPr/>
        </p:nvSpPr>
        <p:spPr>
          <a:xfrm>
            <a:off x="739826" y="621506"/>
            <a:ext cx="8245231" cy="1012927"/>
          </a:xfrm>
          <a:prstGeom prst="rect">
            <a:avLst/>
          </a:prstGeom>
        </p:spPr>
        <p:txBody>
          <a:bodyPr lIns="0" tIns="0" rIns="0" bIns="0" rtlCol="0" anchor="t">
            <a:spAutoFit/>
          </a:bodyPr>
          <a:lstStyle/>
          <a:p>
            <a:pPr algn="l">
              <a:lnSpc>
                <a:spcPts val="7250"/>
              </a:lnSpc>
            </a:pPr>
            <a:r>
              <a:rPr lang="en-US" sz="5560">
                <a:solidFill>
                  <a:srgbClr val="532418"/>
                </a:solidFill>
                <a:latin typeface="Times New Roman" panose="02020603050405020304"/>
                <a:ea typeface="Times New Roman" panose="02020603050405020304"/>
                <a:cs typeface="Times New Roman" panose="02020603050405020304"/>
                <a:sym typeface="Times New Roman" panose="02020603050405020304"/>
              </a:rPr>
              <a:t>Hotel Management System</a:t>
            </a:r>
            <a:endParaRPr lang="en-US" sz="5560">
              <a:solidFill>
                <a:srgbClr val="532418"/>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8" name="Freeform 8"/>
          <p:cNvSpPr/>
          <p:nvPr/>
        </p:nvSpPr>
        <p:spPr>
          <a:xfrm>
            <a:off x="0" y="1875634"/>
            <a:ext cx="18288000" cy="7543009"/>
          </a:xfrm>
          <a:custGeom>
            <a:avLst/>
            <a:gdLst/>
            <a:ahLst/>
            <a:cxnLst/>
            <a:rect l="l" t="t" r="r" b="b"/>
            <a:pathLst>
              <a:path w="18288000" h="7543009">
                <a:moveTo>
                  <a:pt x="0" y="0"/>
                </a:moveTo>
                <a:lnTo>
                  <a:pt x="18288000" y="0"/>
                </a:lnTo>
                <a:lnTo>
                  <a:pt x="18288000" y="7543010"/>
                </a:lnTo>
                <a:lnTo>
                  <a:pt x="0" y="7543010"/>
                </a:lnTo>
                <a:lnTo>
                  <a:pt x="0" y="0"/>
                </a:lnTo>
                <a:close/>
              </a:path>
            </a:pathLst>
          </a:custGeom>
          <a:blipFill>
            <a:blip r:embed="rId3"/>
            <a:stretch>
              <a:fillRect b="-21325"/>
            </a:stretch>
          </a:blipFill>
        </p:spPr>
      </p:sp>
      <p:sp>
        <p:nvSpPr>
          <p:cNvPr id="9" name="Freeform 9"/>
          <p:cNvSpPr/>
          <p:nvPr/>
        </p:nvSpPr>
        <p:spPr>
          <a:xfrm>
            <a:off x="-135731" y="791"/>
            <a:ext cx="18561053" cy="10286209"/>
          </a:xfrm>
          <a:custGeom>
            <a:avLst/>
            <a:gdLst/>
            <a:ahLst/>
            <a:cxnLst/>
            <a:rect l="l" t="t" r="r" b="b"/>
            <a:pathLst>
              <a:path w="18561053" h="10286209">
                <a:moveTo>
                  <a:pt x="0" y="0"/>
                </a:moveTo>
                <a:lnTo>
                  <a:pt x="18561053" y="0"/>
                </a:lnTo>
                <a:lnTo>
                  <a:pt x="18561053" y="10286209"/>
                </a:lnTo>
                <a:lnTo>
                  <a:pt x="0" y="10286209"/>
                </a:lnTo>
                <a:lnTo>
                  <a:pt x="0" y="0"/>
                </a:lnTo>
                <a:close/>
              </a:path>
            </a:pathLst>
          </a:custGeom>
          <a:blipFill>
            <a:blip r:embed="rId4"/>
            <a:stretch>
              <a:fillRect l="-1106" r="-10081"/>
            </a:stretch>
          </a:blipFill>
          <a:ln>
            <a:solidFill>
              <a:schemeClr val="bg1"/>
            </a:solidFill>
          </a:ln>
        </p:spPr>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a:picLocks noChangeAspect="1"/>
          </p:cNvPicPr>
          <p:nvPr/>
        </p:nvPicPr>
        <p:blipFill>
          <a:blip r:embed="rId1"/>
          <a:stretch>
            <a:fillRect/>
          </a:stretch>
        </p:blipFill>
        <p:spPr>
          <a:xfrm>
            <a:off x="223520" y="671195"/>
            <a:ext cx="17840325" cy="8943975"/>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a:picLocks noChangeAspect="1"/>
          </p:cNvPicPr>
          <p:nvPr/>
        </p:nvPicPr>
        <p:blipFill>
          <a:blip r:embed="rId1"/>
          <a:stretch>
            <a:fillRect/>
          </a:stretch>
        </p:blipFill>
        <p:spPr>
          <a:xfrm>
            <a:off x="142875" y="676275"/>
            <a:ext cx="18002250" cy="893445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a:picLocks noChangeAspect="1"/>
          </p:cNvPicPr>
          <p:nvPr/>
        </p:nvPicPr>
        <p:blipFill>
          <a:blip r:embed="rId1"/>
          <a:stretch>
            <a:fillRect/>
          </a:stretch>
        </p:blipFill>
        <p:spPr>
          <a:xfrm>
            <a:off x="123825" y="680720"/>
            <a:ext cx="18040350" cy="8924925"/>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a:picLocks noChangeAspect="1"/>
          </p:cNvPicPr>
          <p:nvPr/>
        </p:nvPicPr>
        <p:blipFill>
          <a:blip r:embed="rId1"/>
          <a:stretch>
            <a:fillRect/>
          </a:stretch>
        </p:blipFill>
        <p:spPr>
          <a:xfrm>
            <a:off x="161925" y="652145"/>
            <a:ext cx="17964150" cy="8982075"/>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a:picLocks noChangeAspect="1"/>
          </p:cNvPicPr>
          <p:nvPr/>
        </p:nvPicPr>
        <p:blipFill>
          <a:blip r:embed="rId1"/>
          <a:stretch>
            <a:fillRect/>
          </a:stretch>
        </p:blipFill>
        <p:spPr>
          <a:xfrm>
            <a:off x="180975" y="685800"/>
            <a:ext cx="17926050" cy="891540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a:picLocks noChangeAspect="1"/>
          </p:cNvPicPr>
          <p:nvPr/>
        </p:nvPicPr>
        <p:blipFill>
          <a:blip r:embed="rId1"/>
          <a:stretch>
            <a:fillRect/>
          </a:stretch>
        </p:blipFill>
        <p:spPr>
          <a:xfrm>
            <a:off x="161925" y="690245"/>
            <a:ext cx="17964150" cy="8905875"/>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a:picLocks noChangeAspect="1"/>
          </p:cNvPicPr>
          <p:nvPr/>
        </p:nvPicPr>
        <p:blipFill>
          <a:blip r:embed="rId1"/>
          <a:stretch>
            <a:fillRect/>
          </a:stretch>
        </p:blipFill>
        <p:spPr>
          <a:xfrm>
            <a:off x="142875" y="661670"/>
            <a:ext cx="18002250" cy="896302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0">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DEC8AB"/>
            </a:solidFill>
            <a:ln w="12700">
              <a:solidFill>
                <a:srgbClr val="000000"/>
              </a:solidFill>
            </a:ln>
          </p:spPr>
        </p:sp>
      </p:grpSp>
      <p:grpSp>
        <p:nvGrpSpPr>
          <p:cNvPr id="4" name="Group 4"/>
          <p:cNvGrpSpPr/>
          <p:nvPr/>
        </p:nvGrpSpPr>
        <p:grpSpPr>
          <a:xfrm rot="0">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4">
                <a:alpha val="90196"/>
              </a:srgbClr>
            </a:solidFill>
            <a:ln w="12700">
              <a:solidFill>
                <a:schemeClr val="bg1"/>
              </a:solidFill>
            </a:ln>
          </p:spPr>
        </p:sp>
      </p:grpSp>
      <p:grpSp>
        <p:nvGrpSpPr>
          <p:cNvPr id="6" name="Group 6"/>
          <p:cNvGrpSpPr/>
          <p:nvPr/>
        </p:nvGrpSpPr>
        <p:grpSpPr>
          <a:xfrm rot="0">
            <a:off x="992238" y="1786233"/>
            <a:ext cx="1688011" cy="406898"/>
            <a:chOff x="0" y="0"/>
            <a:chExt cx="2250681" cy="542531"/>
          </a:xfrm>
        </p:grpSpPr>
        <p:sp>
          <p:nvSpPr>
            <p:cNvPr id="7" name="Freeform 7"/>
            <p:cNvSpPr/>
            <p:nvPr/>
          </p:nvSpPr>
          <p:spPr>
            <a:xfrm>
              <a:off x="0" y="0"/>
              <a:ext cx="2250694" cy="542544"/>
            </a:xfrm>
            <a:custGeom>
              <a:avLst/>
              <a:gdLst/>
              <a:ahLst/>
              <a:cxnLst/>
              <a:rect l="l" t="t" r="r" b="b"/>
              <a:pathLst>
                <a:path w="2250694" h="542544">
                  <a:moveTo>
                    <a:pt x="0" y="111125"/>
                  </a:moveTo>
                  <a:cubicBezTo>
                    <a:pt x="0" y="49784"/>
                    <a:pt x="49784" y="0"/>
                    <a:pt x="111125" y="0"/>
                  </a:cubicBezTo>
                  <a:lnTo>
                    <a:pt x="2139569" y="0"/>
                  </a:lnTo>
                  <a:cubicBezTo>
                    <a:pt x="2200910" y="0"/>
                    <a:pt x="2250694" y="49784"/>
                    <a:pt x="2250694" y="111125"/>
                  </a:cubicBezTo>
                  <a:lnTo>
                    <a:pt x="2250694" y="431419"/>
                  </a:lnTo>
                  <a:cubicBezTo>
                    <a:pt x="2250694" y="492760"/>
                    <a:pt x="2200910" y="542544"/>
                    <a:pt x="2139569" y="542544"/>
                  </a:cubicBezTo>
                  <a:lnTo>
                    <a:pt x="111125" y="542544"/>
                  </a:lnTo>
                  <a:cubicBezTo>
                    <a:pt x="49784" y="542544"/>
                    <a:pt x="0" y="492760"/>
                    <a:pt x="0" y="431419"/>
                  </a:cubicBezTo>
                  <a:close/>
                </a:path>
              </a:pathLst>
            </a:custGeom>
            <a:solidFill>
              <a:srgbClr val="FFE0CC"/>
            </a:solidFill>
            <a:ln w="12700">
              <a:solidFill>
                <a:schemeClr val="bg1"/>
              </a:solidFill>
            </a:ln>
          </p:spPr>
        </p:sp>
      </p:grpSp>
      <p:sp>
        <p:nvSpPr>
          <p:cNvPr id="8" name="Freeform 8" descr="preencoded.png"/>
          <p:cNvSpPr/>
          <p:nvPr/>
        </p:nvSpPr>
        <p:spPr>
          <a:xfrm>
            <a:off x="1141066" y="1890417"/>
            <a:ext cx="198387" cy="198387"/>
          </a:xfrm>
          <a:custGeom>
            <a:avLst/>
            <a:gdLst/>
            <a:ahLst/>
            <a:cxnLst/>
            <a:rect l="l" t="t" r="r" b="b"/>
            <a:pathLst>
              <a:path w="198387" h="198387">
                <a:moveTo>
                  <a:pt x="0" y="0"/>
                </a:moveTo>
                <a:lnTo>
                  <a:pt x="198387" y="0"/>
                </a:lnTo>
                <a:lnTo>
                  <a:pt x="198387" y="198387"/>
                </a:lnTo>
                <a:lnTo>
                  <a:pt x="0" y="198387"/>
                </a:lnTo>
                <a:lnTo>
                  <a:pt x="0" y="0"/>
                </a:lnTo>
                <a:close/>
              </a:path>
            </a:pathLst>
          </a:custGeom>
          <a:blipFill>
            <a:blip r:embed="rId1">
              <a:extLst>
                <a:ext uri="{96DAC541-7B7A-43D3-8B79-37D633B846F1}">
                  <asvg:svgBlip xmlns:asvg="http://schemas.microsoft.com/office/drawing/2016/SVG/main" r:embed="rId2"/>
                </a:ext>
              </a:extLst>
            </a:blip>
            <a:stretch>
              <a:fillRect t="-2381" b="-2381"/>
            </a:stretch>
          </a:blipFill>
        </p:spPr>
      </p:sp>
      <p:sp>
        <p:nvSpPr>
          <p:cNvPr id="9" name="TextBox 9"/>
          <p:cNvSpPr txBox="1"/>
          <p:nvPr/>
        </p:nvSpPr>
        <p:spPr>
          <a:xfrm>
            <a:off x="1438570" y="1822552"/>
            <a:ext cx="1092841" cy="296170"/>
          </a:xfrm>
          <a:prstGeom prst="rect">
            <a:avLst/>
          </a:prstGeom>
        </p:spPr>
        <p:txBody>
          <a:bodyPr lIns="0" tIns="0" rIns="0" bIns="0" rtlCol="0" anchor="t">
            <a:spAutoFit/>
          </a:bodyPr>
          <a:lstStyle/>
          <a:p>
            <a:pPr algn="l">
              <a:lnSpc>
                <a:spcPts val="2000"/>
              </a:lnSpc>
            </a:pPr>
            <a:r>
              <a:rPr lang="en-US" sz="1560">
                <a:solidFill>
                  <a:srgbClr val="67534F"/>
                </a:solidFill>
                <a:latin typeface="Times New Roman" panose="02020603050405020304"/>
                <a:ea typeface="Times New Roman" panose="02020603050405020304"/>
                <a:cs typeface="Times New Roman" panose="02020603050405020304"/>
                <a:sym typeface="Times New Roman" panose="02020603050405020304"/>
              </a:rPr>
              <a:t>CHAPTER 1</a:t>
            </a:r>
            <a:endParaRPr lang="en-US" sz="1560">
              <a:solidFill>
                <a:srgbClr val="67534F"/>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10" name="TextBox 10"/>
          <p:cNvSpPr txBox="1"/>
          <p:nvPr/>
        </p:nvSpPr>
        <p:spPr>
          <a:xfrm>
            <a:off x="992238" y="2206523"/>
            <a:ext cx="15013934" cy="1012927"/>
          </a:xfrm>
          <a:prstGeom prst="rect">
            <a:avLst/>
          </a:prstGeom>
        </p:spPr>
        <p:txBody>
          <a:bodyPr lIns="0" tIns="0" rIns="0" bIns="0" rtlCol="0" anchor="t">
            <a:spAutoFit/>
          </a:bodyPr>
          <a:lstStyle/>
          <a:p>
            <a:pPr algn="l">
              <a:lnSpc>
                <a:spcPts val="7250"/>
              </a:lnSpc>
            </a:pPr>
            <a:r>
              <a:rPr lang="en-US" sz="5560">
                <a:solidFill>
                  <a:srgbClr val="532418"/>
                </a:solidFill>
                <a:latin typeface="Times New Roman" panose="02020603050405020304"/>
                <a:ea typeface="Times New Roman" panose="02020603050405020304"/>
                <a:cs typeface="Times New Roman" panose="02020603050405020304"/>
                <a:sym typeface="Times New Roman" panose="02020603050405020304"/>
              </a:rPr>
              <a:t>System Bootstrap &amp; Infrastructure Initialization</a:t>
            </a:r>
            <a:endParaRPr lang="en-US" sz="5560">
              <a:solidFill>
                <a:srgbClr val="532418"/>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11" name="TextBox 11"/>
          <p:cNvSpPr txBox="1"/>
          <p:nvPr/>
        </p:nvSpPr>
        <p:spPr>
          <a:xfrm>
            <a:off x="992238" y="4154986"/>
            <a:ext cx="247945" cy="360607"/>
          </a:xfrm>
          <a:prstGeom prst="rect">
            <a:avLst/>
          </a:prstGeom>
        </p:spPr>
        <p:txBody>
          <a:bodyPr lIns="0" tIns="0" rIns="0" bIns="0" rtlCol="0" anchor="t">
            <a:spAutoFit/>
          </a:bodyPr>
          <a:lstStyle/>
          <a:p>
            <a:pPr algn="l">
              <a:lnSpc>
                <a:spcPts val="2500"/>
              </a:lnSpc>
            </a:pPr>
            <a:r>
              <a:rPr lang="en-US" sz="1935">
                <a:solidFill>
                  <a:srgbClr val="67534F"/>
                </a:solidFill>
                <a:latin typeface="Times New Roman" panose="02020603050405020304"/>
                <a:ea typeface="Times New Roman" panose="02020603050405020304"/>
                <a:cs typeface="Times New Roman" panose="02020603050405020304"/>
                <a:sym typeface="Times New Roman" panose="02020603050405020304"/>
              </a:rPr>
              <a:t>01</a:t>
            </a:r>
            <a:endParaRPr lang="en-US" sz="1935">
              <a:solidFill>
                <a:srgbClr val="67534F"/>
              </a:solidFill>
              <a:latin typeface="Times New Roman" panose="02020603050405020304"/>
              <a:ea typeface="Times New Roman" panose="02020603050405020304"/>
              <a:cs typeface="Times New Roman" panose="02020603050405020304"/>
              <a:sym typeface="Times New Roman" panose="02020603050405020304"/>
            </a:endParaRPr>
          </a:p>
        </p:txBody>
      </p:sp>
      <p:grpSp>
        <p:nvGrpSpPr>
          <p:cNvPr id="12" name="Group 12"/>
          <p:cNvGrpSpPr/>
          <p:nvPr/>
        </p:nvGrpSpPr>
        <p:grpSpPr>
          <a:xfrm rot="0">
            <a:off x="992238" y="4598489"/>
            <a:ext cx="8027784" cy="28575"/>
            <a:chOff x="0" y="0"/>
            <a:chExt cx="10703712" cy="38100"/>
          </a:xfrm>
        </p:grpSpPr>
        <p:sp>
          <p:nvSpPr>
            <p:cNvPr id="13" name="Freeform 13"/>
            <p:cNvSpPr/>
            <p:nvPr/>
          </p:nvSpPr>
          <p:spPr>
            <a:xfrm>
              <a:off x="0" y="0"/>
              <a:ext cx="10703687" cy="38100"/>
            </a:xfrm>
            <a:custGeom>
              <a:avLst/>
              <a:gdLst/>
              <a:ahLst/>
              <a:cxnLst/>
              <a:rect l="l" t="t" r="r" b="b"/>
              <a:pathLst>
                <a:path w="10703687" h="38100">
                  <a:moveTo>
                    <a:pt x="0" y="0"/>
                  </a:moveTo>
                  <a:lnTo>
                    <a:pt x="10703687" y="0"/>
                  </a:lnTo>
                  <a:lnTo>
                    <a:pt x="10703687" y="38100"/>
                  </a:lnTo>
                  <a:lnTo>
                    <a:pt x="0" y="38100"/>
                  </a:lnTo>
                  <a:close/>
                </a:path>
              </a:pathLst>
            </a:custGeom>
            <a:solidFill>
              <a:srgbClr val="FF954F"/>
            </a:solidFill>
            <a:ln w="12700">
              <a:solidFill>
                <a:srgbClr val="000000"/>
              </a:solidFill>
            </a:ln>
          </p:spPr>
        </p:sp>
      </p:grpSp>
      <p:sp>
        <p:nvSpPr>
          <p:cNvPr id="14" name="TextBox 14"/>
          <p:cNvSpPr txBox="1"/>
          <p:nvPr/>
        </p:nvSpPr>
        <p:spPr>
          <a:xfrm>
            <a:off x="992238" y="4722466"/>
            <a:ext cx="4231186" cy="520598"/>
          </a:xfrm>
          <a:prstGeom prst="rect">
            <a:avLst/>
          </a:prstGeom>
        </p:spPr>
        <p:txBody>
          <a:bodyPr lIns="0" tIns="0" rIns="0" bIns="0" rtlCol="0" anchor="t">
            <a:spAutoFit/>
          </a:bodyPr>
          <a:lstStyle/>
          <a:p>
            <a:pPr algn="l">
              <a:lnSpc>
                <a:spcPts val="3625"/>
              </a:lnSpc>
            </a:pPr>
            <a:r>
              <a:rPr lang="en-US" sz="2750">
                <a:solidFill>
                  <a:srgbClr val="67534F"/>
                </a:solidFill>
                <a:latin typeface="Times New Roman" panose="02020603050405020304"/>
                <a:ea typeface="Times New Roman" panose="02020603050405020304"/>
                <a:cs typeface="Times New Roman" panose="02020603050405020304"/>
                <a:sym typeface="Times New Roman" panose="02020603050405020304"/>
              </a:rPr>
              <a:t>Config Server Initialization</a:t>
            </a:r>
            <a:endParaRPr lang="en-US" sz="2750">
              <a:solidFill>
                <a:srgbClr val="67534F"/>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15" name="TextBox 15"/>
          <p:cNvSpPr txBox="1"/>
          <p:nvPr/>
        </p:nvSpPr>
        <p:spPr>
          <a:xfrm>
            <a:off x="992238" y="5353793"/>
            <a:ext cx="8027784" cy="683123"/>
          </a:xfrm>
          <a:prstGeom prst="rect">
            <a:avLst/>
          </a:prstGeom>
        </p:spPr>
        <p:txBody>
          <a:bodyPr lIns="0" tIns="0" rIns="0" bIns="0" rtlCol="0" anchor="t">
            <a:spAutoFit/>
          </a:bodyPr>
          <a:lstStyle/>
          <a:p>
            <a:pPr algn="l">
              <a:lnSpc>
                <a:spcPts val="2500"/>
              </a:lnSpc>
            </a:pPr>
            <a:r>
              <a:rPr lang="en-US" sz="1935">
                <a:solidFill>
                  <a:srgbClr val="67534F"/>
                </a:solidFill>
                <a:latin typeface="Times New Roman" panose="02020603050405020304"/>
                <a:ea typeface="Times New Roman" panose="02020603050405020304"/>
                <a:cs typeface="Times New Roman" panose="02020603050405020304"/>
                <a:sym typeface="Times New Roman" panose="02020603050405020304"/>
              </a:rPr>
              <a:t>Central configuration authority starts and becomes available for all services</a:t>
            </a:r>
            <a:endParaRPr lang="en-US" sz="1935">
              <a:solidFill>
                <a:srgbClr val="67534F"/>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16" name="TextBox 16"/>
          <p:cNvSpPr txBox="1"/>
          <p:nvPr/>
        </p:nvSpPr>
        <p:spPr>
          <a:xfrm>
            <a:off x="9267977" y="4154986"/>
            <a:ext cx="247945" cy="360607"/>
          </a:xfrm>
          <a:prstGeom prst="rect">
            <a:avLst/>
          </a:prstGeom>
        </p:spPr>
        <p:txBody>
          <a:bodyPr lIns="0" tIns="0" rIns="0" bIns="0" rtlCol="0" anchor="t">
            <a:spAutoFit/>
          </a:bodyPr>
          <a:lstStyle/>
          <a:p>
            <a:pPr algn="l">
              <a:lnSpc>
                <a:spcPts val="2500"/>
              </a:lnSpc>
            </a:pPr>
            <a:r>
              <a:rPr lang="en-US" sz="1935">
                <a:solidFill>
                  <a:srgbClr val="67534F"/>
                </a:solidFill>
                <a:latin typeface="Times New Roman" panose="02020603050405020304"/>
                <a:ea typeface="Times New Roman" panose="02020603050405020304"/>
                <a:cs typeface="Times New Roman" panose="02020603050405020304"/>
                <a:sym typeface="Times New Roman" panose="02020603050405020304"/>
              </a:rPr>
              <a:t>02</a:t>
            </a:r>
            <a:endParaRPr lang="en-US" sz="1935">
              <a:solidFill>
                <a:srgbClr val="67534F"/>
              </a:solidFill>
              <a:latin typeface="Times New Roman" panose="02020603050405020304"/>
              <a:ea typeface="Times New Roman" panose="02020603050405020304"/>
              <a:cs typeface="Times New Roman" panose="02020603050405020304"/>
              <a:sym typeface="Times New Roman" panose="02020603050405020304"/>
            </a:endParaRPr>
          </a:p>
        </p:txBody>
      </p:sp>
      <p:grpSp>
        <p:nvGrpSpPr>
          <p:cNvPr id="17" name="Group 17"/>
          <p:cNvGrpSpPr/>
          <p:nvPr/>
        </p:nvGrpSpPr>
        <p:grpSpPr>
          <a:xfrm rot="0">
            <a:off x="9267977" y="4598489"/>
            <a:ext cx="8027784" cy="28575"/>
            <a:chOff x="0" y="0"/>
            <a:chExt cx="10703712" cy="38100"/>
          </a:xfrm>
        </p:grpSpPr>
        <p:sp>
          <p:nvSpPr>
            <p:cNvPr id="18" name="Freeform 18"/>
            <p:cNvSpPr/>
            <p:nvPr/>
          </p:nvSpPr>
          <p:spPr>
            <a:xfrm>
              <a:off x="0" y="0"/>
              <a:ext cx="10703687" cy="38100"/>
            </a:xfrm>
            <a:custGeom>
              <a:avLst/>
              <a:gdLst/>
              <a:ahLst/>
              <a:cxnLst/>
              <a:rect l="l" t="t" r="r" b="b"/>
              <a:pathLst>
                <a:path w="10703687" h="38100">
                  <a:moveTo>
                    <a:pt x="0" y="0"/>
                  </a:moveTo>
                  <a:lnTo>
                    <a:pt x="10703687" y="0"/>
                  </a:lnTo>
                  <a:lnTo>
                    <a:pt x="10703687" y="38100"/>
                  </a:lnTo>
                  <a:lnTo>
                    <a:pt x="0" y="38100"/>
                  </a:lnTo>
                  <a:close/>
                </a:path>
              </a:pathLst>
            </a:custGeom>
            <a:solidFill>
              <a:srgbClr val="FF954F"/>
            </a:solidFill>
            <a:ln w="12700">
              <a:solidFill>
                <a:srgbClr val="000000"/>
              </a:solidFill>
            </a:ln>
          </p:spPr>
        </p:sp>
      </p:grpSp>
      <p:sp>
        <p:nvSpPr>
          <p:cNvPr id="19" name="TextBox 19"/>
          <p:cNvSpPr txBox="1"/>
          <p:nvPr/>
        </p:nvSpPr>
        <p:spPr>
          <a:xfrm>
            <a:off x="9267977" y="4722466"/>
            <a:ext cx="4432249" cy="520598"/>
          </a:xfrm>
          <a:prstGeom prst="rect">
            <a:avLst/>
          </a:prstGeom>
        </p:spPr>
        <p:txBody>
          <a:bodyPr lIns="0" tIns="0" rIns="0" bIns="0" rtlCol="0" anchor="t">
            <a:spAutoFit/>
          </a:bodyPr>
          <a:lstStyle/>
          <a:p>
            <a:pPr algn="l">
              <a:lnSpc>
                <a:spcPts val="3625"/>
              </a:lnSpc>
            </a:pPr>
            <a:r>
              <a:rPr lang="en-US" sz="2750">
                <a:solidFill>
                  <a:srgbClr val="67534F"/>
                </a:solidFill>
                <a:latin typeface="Times New Roman" panose="02020603050405020304"/>
                <a:ea typeface="Times New Roman" panose="02020603050405020304"/>
                <a:cs typeface="Times New Roman" panose="02020603050405020304"/>
                <a:sym typeface="Times New Roman" panose="02020603050405020304"/>
              </a:rPr>
              <a:t>Service Configuration Fetch</a:t>
            </a:r>
            <a:endParaRPr lang="en-US" sz="2750">
              <a:solidFill>
                <a:srgbClr val="67534F"/>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20" name="TextBox 20"/>
          <p:cNvSpPr txBox="1"/>
          <p:nvPr/>
        </p:nvSpPr>
        <p:spPr>
          <a:xfrm>
            <a:off x="9267977" y="5353793"/>
            <a:ext cx="8027784" cy="683123"/>
          </a:xfrm>
          <a:prstGeom prst="rect">
            <a:avLst/>
          </a:prstGeom>
        </p:spPr>
        <p:txBody>
          <a:bodyPr lIns="0" tIns="0" rIns="0" bIns="0" rtlCol="0" anchor="t">
            <a:spAutoFit/>
          </a:bodyPr>
          <a:lstStyle/>
          <a:p>
            <a:pPr algn="l">
              <a:lnSpc>
                <a:spcPts val="2500"/>
              </a:lnSpc>
            </a:pPr>
            <a:r>
              <a:rPr lang="en-US" sz="1935">
                <a:solidFill>
                  <a:srgbClr val="67534F"/>
                </a:solidFill>
                <a:latin typeface="Times New Roman" panose="02020603050405020304"/>
                <a:ea typeface="Times New Roman" panose="02020603050405020304"/>
                <a:cs typeface="Times New Roman" panose="02020603050405020304"/>
                <a:sym typeface="Times New Roman" panose="02020603050405020304"/>
              </a:rPr>
              <a:t>Each microservice retrieves environment-specific settings from Config Server</a:t>
            </a:r>
            <a:endParaRPr lang="en-US" sz="1935">
              <a:solidFill>
                <a:srgbClr val="67534F"/>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21" name="TextBox 21"/>
          <p:cNvSpPr txBox="1"/>
          <p:nvPr/>
        </p:nvSpPr>
        <p:spPr>
          <a:xfrm>
            <a:off x="992238" y="6432794"/>
            <a:ext cx="247945" cy="360607"/>
          </a:xfrm>
          <a:prstGeom prst="rect">
            <a:avLst/>
          </a:prstGeom>
        </p:spPr>
        <p:txBody>
          <a:bodyPr lIns="0" tIns="0" rIns="0" bIns="0" rtlCol="0" anchor="t">
            <a:spAutoFit/>
          </a:bodyPr>
          <a:lstStyle/>
          <a:p>
            <a:pPr algn="l">
              <a:lnSpc>
                <a:spcPts val="2500"/>
              </a:lnSpc>
            </a:pPr>
            <a:r>
              <a:rPr lang="en-US" sz="1935">
                <a:solidFill>
                  <a:srgbClr val="67534F"/>
                </a:solidFill>
                <a:latin typeface="Times New Roman" panose="02020603050405020304"/>
                <a:ea typeface="Times New Roman" panose="02020603050405020304"/>
                <a:cs typeface="Times New Roman" panose="02020603050405020304"/>
                <a:sym typeface="Times New Roman" panose="02020603050405020304"/>
              </a:rPr>
              <a:t>03</a:t>
            </a:r>
            <a:endParaRPr lang="en-US" sz="1935">
              <a:solidFill>
                <a:srgbClr val="67534F"/>
              </a:solidFill>
              <a:latin typeface="Times New Roman" panose="02020603050405020304"/>
              <a:ea typeface="Times New Roman" panose="02020603050405020304"/>
              <a:cs typeface="Times New Roman" panose="02020603050405020304"/>
              <a:sym typeface="Times New Roman" panose="02020603050405020304"/>
            </a:endParaRPr>
          </a:p>
        </p:txBody>
      </p:sp>
      <p:grpSp>
        <p:nvGrpSpPr>
          <p:cNvPr id="22" name="Group 22"/>
          <p:cNvGrpSpPr/>
          <p:nvPr/>
        </p:nvGrpSpPr>
        <p:grpSpPr>
          <a:xfrm rot="0">
            <a:off x="992238" y="6876307"/>
            <a:ext cx="8027784" cy="28575"/>
            <a:chOff x="0" y="0"/>
            <a:chExt cx="10703712" cy="38100"/>
          </a:xfrm>
        </p:grpSpPr>
        <p:sp>
          <p:nvSpPr>
            <p:cNvPr id="23" name="Freeform 23"/>
            <p:cNvSpPr/>
            <p:nvPr/>
          </p:nvSpPr>
          <p:spPr>
            <a:xfrm>
              <a:off x="0" y="0"/>
              <a:ext cx="10703687" cy="38100"/>
            </a:xfrm>
            <a:custGeom>
              <a:avLst/>
              <a:gdLst/>
              <a:ahLst/>
              <a:cxnLst/>
              <a:rect l="l" t="t" r="r" b="b"/>
              <a:pathLst>
                <a:path w="10703687" h="38100">
                  <a:moveTo>
                    <a:pt x="0" y="0"/>
                  </a:moveTo>
                  <a:lnTo>
                    <a:pt x="10703687" y="0"/>
                  </a:lnTo>
                  <a:lnTo>
                    <a:pt x="10703687" y="38100"/>
                  </a:lnTo>
                  <a:lnTo>
                    <a:pt x="0" y="38100"/>
                  </a:lnTo>
                  <a:close/>
                </a:path>
              </a:pathLst>
            </a:custGeom>
            <a:solidFill>
              <a:srgbClr val="FF954F"/>
            </a:solidFill>
            <a:ln w="12700">
              <a:solidFill>
                <a:srgbClr val="000000"/>
              </a:solidFill>
            </a:ln>
          </p:spPr>
        </p:sp>
      </p:grpSp>
      <p:sp>
        <p:nvSpPr>
          <p:cNvPr id="24" name="TextBox 24"/>
          <p:cNvSpPr txBox="1"/>
          <p:nvPr/>
        </p:nvSpPr>
        <p:spPr>
          <a:xfrm>
            <a:off x="992238" y="7000284"/>
            <a:ext cx="3566217" cy="520598"/>
          </a:xfrm>
          <a:prstGeom prst="rect">
            <a:avLst/>
          </a:prstGeom>
        </p:spPr>
        <p:txBody>
          <a:bodyPr lIns="0" tIns="0" rIns="0" bIns="0" rtlCol="0" anchor="t">
            <a:spAutoFit/>
          </a:bodyPr>
          <a:lstStyle/>
          <a:p>
            <a:pPr algn="l">
              <a:lnSpc>
                <a:spcPts val="3625"/>
              </a:lnSpc>
            </a:pPr>
            <a:r>
              <a:rPr lang="en-US" sz="2750">
                <a:solidFill>
                  <a:srgbClr val="67534F"/>
                </a:solidFill>
                <a:latin typeface="Times New Roman" panose="02020603050405020304"/>
                <a:ea typeface="Times New Roman" panose="02020603050405020304"/>
                <a:cs typeface="Times New Roman" panose="02020603050405020304"/>
                <a:sym typeface="Times New Roman" panose="02020603050405020304"/>
              </a:rPr>
              <a:t>Eureka Registration</a:t>
            </a:r>
            <a:endParaRPr lang="en-US" sz="2750">
              <a:solidFill>
                <a:srgbClr val="67534F"/>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25" name="TextBox 25"/>
          <p:cNvSpPr txBox="1"/>
          <p:nvPr/>
        </p:nvSpPr>
        <p:spPr>
          <a:xfrm>
            <a:off x="992238" y="7631611"/>
            <a:ext cx="8027784" cy="683123"/>
          </a:xfrm>
          <a:prstGeom prst="rect">
            <a:avLst/>
          </a:prstGeom>
        </p:spPr>
        <p:txBody>
          <a:bodyPr lIns="0" tIns="0" rIns="0" bIns="0" rtlCol="0" anchor="t">
            <a:spAutoFit/>
          </a:bodyPr>
          <a:lstStyle/>
          <a:p>
            <a:pPr algn="l">
              <a:lnSpc>
                <a:spcPts val="2500"/>
              </a:lnSpc>
            </a:pPr>
            <a:r>
              <a:rPr lang="en-US" sz="1935">
                <a:solidFill>
                  <a:srgbClr val="67534F"/>
                </a:solidFill>
                <a:latin typeface="Times New Roman" panose="02020603050405020304"/>
                <a:ea typeface="Times New Roman" panose="02020603050405020304"/>
                <a:cs typeface="Times New Roman" panose="02020603050405020304"/>
                <a:sym typeface="Times New Roman" panose="02020603050405020304"/>
              </a:rPr>
              <a:t>Services register themselves with Eureka Service Registry for dynamic discovery</a:t>
            </a:r>
            <a:endParaRPr lang="en-US" sz="1935">
              <a:solidFill>
                <a:srgbClr val="67534F"/>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26" name="TextBox 26"/>
          <p:cNvSpPr txBox="1"/>
          <p:nvPr/>
        </p:nvSpPr>
        <p:spPr>
          <a:xfrm>
            <a:off x="9267977" y="6432794"/>
            <a:ext cx="247945" cy="360607"/>
          </a:xfrm>
          <a:prstGeom prst="rect">
            <a:avLst/>
          </a:prstGeom>
        </p:spPr>
        <p:txBody>
          <a:bodyPr lIns="0" tIns="0" rIns="0" bIns="0" rtlCol="0" anchor="t">
            <a:spAutoFit/>
          </a:bodyPr>
          <a:lstStyle/>
          <a:p>
            <a:pPr algn="l">
              <a:lnSpc>
                <a:spcPts val="2500"/>
              </a:lnSpc>
            </a:pPr>
            <a:r>
              <a:rPr lang="en-US" sz="1935">
                <a:solidFill>
                  <a:srgbClr val="67534F"/>
                </a:solidFill>
                <a:latin typeface="Times New Roman" panose="02020603050405020304"/>
                <a:ea typeface="Times New Roman" panose="02020603050405020304"/>
                <a:cs typeface="Times New Roman" panose="02020603050405020304"/>
                <a:sym typeface="Times New Roman" panose="02020603050405020304"/>
              </a:rPr>
              <a:t>04</a:t>
            </a:r>
            <a:endParaRPr lang="en-US" sz="1935">
              <a:solidFill>
                <a:srgbClr val="67534F"/>
              </a:solidFill>
              <a:latin typeface="Times New Roman" panose="02020603050405020304"/>
              <a:ea typeface="Times New Roman" panose="02020603050405020304"/>
              <a:cs typeface="Times New Roman" panose="02020603050405020304"/>
              <a:sym typeface="Times New Roman" panose="02020603050405020304"/>
            </a:endParaRPr>
          </a:p>
        </p:txBody>
      </p:sp>
      <p:grpSp>
        <p:nvGrpSpPr>
          <p:cNvPr id="27" name="Group 27"/>
          <p:cNvGrpSpPr/>
          <p:nvPr/>
        </p:nvGrpSpPr>
        <p:grpSpPr>
          <a:xfrm rot="0">
            <a:off x="9267977" y="6876307"/>
            <a:ext cx="8027784" cy="28575"/>
            <a:chOff x="0" y="0"/>
            <a:chExt cx="10703712" cy="38100"/>
          </a:xfrm>
        </p:grpSpPr>
        <p:sp>
          <p:nvSpPr>
            <p:cNvPr id="28" name="Freeform 28"/>
            <p:cNvSpPr/>
            <p:nvPr/>
          </p:nvSpPr>
          <p:spPr>
            <a:xfrm>
              <a:off x="0" y="0"/>
              <a:ext cx="10703687" cy="38100"/>
            </a:xfrm>
            <a:custGeom>
              <a:avLst/>
              <a:gdLst/>
              <a:ahLst/>
              <a:cxnLst/>
              <a:rect l="l" t="t" r="r" b="b"/>
              <a:pathLst>
                <a:path w="10703687" h="38100">
                  <a:moveTo>
                    <a:pt x="0" y="0"/>
                  </a:moveTo>
                  <a:lnTo>
                    <a:pt x="10703687" y="0"/>
                  </a:lnTo>
                  <a:lnTo>
                    <a:pt x="10703687" y="38100"/>
                  </a:lnTo>
                  <a:lnTo>
                    <a:pt x="0" y="38100"/>
                  </a:lnTo>
                  <a:close/>
                </a:path>
              </a:pathLst>
            </a:custGeom>
            <a:solidFill>
              <a:srgbClr val="FF954F"/>
            </a:solidFill>
            <a:ln w="12700">
              <a:solidFill>
                <a:srgbClr val="000000"/>
              </a:solidFill>
            </a:ln>
          </p:spPr>
        </p:sp>
      </p:grpSp>
      <p:sp>
        <p:nvSpPr>
          <p:cNvPr id="29" name="TextBox 29"/>
          <p:cNvSpPr txBox="1"/>
          <p:nvPr/>
        </p:nvSpPr>
        <p:spPr>
          <a:xfrm>
            <a:off x="9267977" y="7000284"/>
            <a:ext cx="3596430" cy="520598"/>
          </a:xfrm>
          <a:prstGeom prst="rect">
            <a:avLst/>
          </a:prstGeom>
        </p:spPr>
        <p:txBody>
          <a:bodyPr lIns="0" tIns="0" rIns="0" bIns="0" rtlCol="0" anchor="t">
            <a:spAutoFit/>
          </a:bodyPr>
          <a:lstStyle/>
          <a:p>
            <a:pPr algn="l">
              <a:lnSpc>
                <a:spcPts val="3625"/>
              </a:lnSpc>
            </a:pPr>
            <a:r>
              <a:rPr lang="en-US" sz="2750">
                <a:solidFill>
                  <a:srgbClr val="67534F"/>
                </a:solidFill>
                <a:latin typeface="Times New Roman" panose="02020603050405020304"/>
                <a:ea typeface="Times New Roman" panose="02020603050405020304"/>
                <a:cs typeface="Times New Roman" panose="02020603050405020304"/>
                <a:sym typeface="Times New Roman" panose="02020603050405020304"/>
              </a:rPr>
              <a:t>Heartbeat Mechanism</a:t>
            </a:r>
            <a:endParaRPr lang="en-US" sz="2750">
              <a:solidFill>
                <a:srgbClr val="67534F"/>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30" name="TextBox 30"/>
          <p:cNvSpPr txBox="1"/>
          <p:nvPr/>
        </p:nvSpPr>
        <p:spPr>
          <a:xfrm>
            <a:off x="9267977" y="7631611"/>
            <a:ext cx="8027784" cy="683123"/>
          </a:xfrm>
          <a:prstGeom prst="rect">
            <a:avLst/>
          </a:prstGeom>
        </p:spPr>
        <p:txBody>
          <a:bodyPr lIns="0" tIns="0" rIns="0" bIns="0" rtlCol="0" anchor="t">
            <a:spAutoFit/>
          </a:bodyPr>
          <a:lstStyle/>
          <a:p>
            <a:pPr algn="l">
              <a:lnSpc>
                <a:spcPts val="2500"/>
              </a:lnSpc>
            </a:pPr>
            <a:r>
              <a:rPr lang="en-US" sz="1935">
                <a:solidFill>
                  <a:srgbClr val="67534F"/>
                </a:solidFill>
                <a:latin typeface="Times New Roman" panose="02020603050405020304"/>
                <a:ea typeface="Times New Roman" panose="02020603050405020304"/>
                <a:cs typeface="Times New Roman" panose="02020603050405020304"/>
                <a:sym typeface="Times New Roman" panose="02020603050405020304"/>
              </a:rPr>
              <a:t>Periodic health checks ensure only live instances remain in the registry</a:t>
            </a:r>
            <a:endParaRPr lang="en-US" sz="1935">
              <a:solidFill>
                <a:srgbClr val="67534F"/>
              </a:solidFill>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0">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DEC8AB"/>
            </a:solidFill>
            <a:ln w="12700">
              <a:solidFill>
                <a:srgbClr val="000000"/>
              </a:solidFill>
            </a:ln>
          </p:spPr>
        </p:sp>
      </p:grpSp>
      <p:grpSp>
        <p:nvGrpSpPr>
          <p:cNvPr id="4" name="Group 4"/>
          <p:cNvGrpSpPr/>
          <p:nvPr/>
        </p:nvGrpSpPr>
        <p:grpSpPr>
          <a:xfrm rot="0">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4">
                <a:alpha val="90196"/>
              </a:srgbClr>
            </a:solidFill>
            <a:ln w="12700">
              <a:solidFill>
                <a:schemeClr val="bg1"/>
              </a:solidFill>
            </a:ln>
          </p:spPr>
        </p:sp>
      </p:grpSp>
      <p:sp>
        <p:nvSpPr>
          <p:cNvPr id="6" name="Freeform 6" descr="preencoded.png">
            <a:hlinkClick r:id="rId1" tooltip="https://gamma.app/?utm_source=made-with-gamma"/>
          </p:cNvPr>
          <p:cNvSpPr/>
          <p:nvPr/>
        </p:nvSpPr>
        <p:spPr>
          <a:xfrm>
            <a:off x="16049015" y="9686925"/>
            <a:ext cx="2153260" cy="514350"/>
          </a:xfrm>
          <a:custGeom>
            <a:avLst/>
            <a:gdLst/>
            <a:ahLst/>
            <a:cxnLst/>
            <a:rect l="l" t="t" r="r" b="b"/>
            <a:pathLst>
              <a:path w="2153260" h="514350">
                <a:moveTo>
                  <a:pt x="0" y="0"/>
                </a:moveTo>
                <a:lnTo>
                  <a:pt x="2153260" y="0"/>
                </a:lnTo>
                <a:lnTo>
                  <a:pt x="2153260" y="514350"/>
                </a:lnTo>
                <a:lnTo>
                  <a:pt x="0" y="514350"/>
                </a:lnTo>
                <a:lnTo>
                  <a:pt x="0" y="0"/>
                </a:lnTo>
                <a:close/>
              </a:path>
            </a:pathLst>
          </a:custGeom>
          <a:blipFill>
            <a:blip r:embed="rId2"/>
            <a:stretch>
              <a:fillRect/>
            </a:stretch>
          </a:blipFill>
        </p:spPr>
      </p:sp>
      <p:grpSp>
        <p:nvGrpSpPr>
          <p:cNvPr id="7" name="Group 7"/>
          <p:cNvGrpSpPr/>
          <p:nvPr/>
        </p:nvGrpSpPr>
        <p:grpSpPr>
          <a:xfrm rot="0">
            <a:off x="992238" y="1786233"/>
            <a:ext cx="1688011" cy="406898"/>
            <a:chOff x="0" y="0"/>
            <a:chExt cx="2250681" cy="542531"/>
          </a:xfrm>
        </p:grpSpPr>
        <p:sp>
          <p:nvSpPr>
            <p:cNvPr id="8" name="Freeform 8"/>
            <p:cNvSpPr/>
            <p:nvPr/>
          </p:nvSpPr>
          <p:spPr>
            <a:xfrm>
              <a:off x="0" y="0"/>
              <a:ext cx="2250694" cy="542544"/>
            </a:xfrm>
            <a:custGeom>
              <a:avLst/>
              <a:gdLst/>
              <a:ahLst/>
              <a:cxnLst/>
              <a:rect l="l" t="t" r="r" b="b"/>
              <a:pathLst>
                <a:path w="2250694" h="542544">
                  <a:moveTo>
                    <a:pt x="0" y="111125"/>
                  </a:moveTo>
                  <a:cubicBezTo>
                    <a:pt x="0" y="49784"/>
                    <a:pt x="49784" y="0"/>
                    <a:pt x="111125" y="0"/>
                  </a:cubicBezTo>
                  <a:lnTo>
                    <a:pt x="2139569" y="0"/>
                  </a:lnTo>
                  <a:cubicBezTo>
                    <a:pt x="2200910" y="0"/>
                    <a:pt x="2250694" y="49784"/>
                    <a:pt x="2250694" y="111125"/>
                  </a:cubicBezTo>
                  <a:lnTo>
                    <a:pt x="2250694" y="431419"/>
                  </a:lnTo>
                  <a:cubicBezTo>
                    <a:pt x="2250694" y="492760"/>
                    <a:pt x="2200910" y="542544"/>
                    <a:pt x="2139569" y="542544"/>
                  </a:cubicBezTo>
                  <a:lnTo>
                    <a:pt x="111125" y="542544"/>
                  </a:lnTo>
                  <a:cubicBezTo>
                    <a:pt x="49784" y="542544"/>
                    <a:pt x="0" y="492760"/>
                    <a:pt x="0" y="431419"/>
                  </a:cubicBezTo>
                  <a:close/>
                </a:path>
              </a:pathLst>
            </a:custGeom>
            <a:solidFill>
              <a:srgbClr val="FFE0CC"/>
            </a:solidFill>
            <a:ln w="12700">
              <a:solidFill>
                <a:srgbClr val="000000"/>
              </a:solidFill>
            </a:ln>
          </p:spPr>
        </p:sp>
      </p:grpSp>
      <p:sp>
        <p:nvSpPr>
          <p:cNvPr id="9" name="Freeform 9" descr="preencoded.png"/>
          <p:cNvSpPr/>
          <p:nvPr/>
        </p:nvSpPr>
        <p:spPr>
          <a:xfrm>
            <a:off x="1141066" y="1890417"/>
            <a:ext cx="198387" cy="198387"/>
          </a:xfrm>
          <a:custGeom>
            <a:avLst/>
            <a:gdLst/>
            <a:ahLst/>
            <a:cxnLst/>
            <a:rect l="l" t="t" r="r" b="b"/>
            <a:pathLst>
              <a:path w="198387" h="198387">
                <a:moveTo>
                  <a:pt x="0" y="0"/>
                </a:moveTo>
                <a:lnTo>
                  <a:pt x="198387" y="0"/>
                </a:lnTo>
                <a:lnTo>
                  <a:pt x="198387" y="198387"/>
                </a:lnTo>
                <a:lnTo>
                  <a:pt x="0" y="198387"/>
                </a:lnTo>
                <a:lnTo>
                  <a:pt x="0" y="0"/>
                </a:lnTo>
                <a:close/>
              </a:path>
            </a:pathLst>
          </a:custGeom>
          <a:blipFill>
            <a:blip r:embed="rId3">
              <a:extLst>
                <a:ext uri="{96DAC541-7B7A-43D3-8B79-37D633B846F1}">
                  <asvg:svgBlip xmlns:asvg="http://schemas.microsoft.com/office/drawing/2016/SVG/main" r:embed="rId4"/>
                </a:ext>
              </a:extLst>
            </a:blip>
            <a:stretch>
              <a:fillRect t="-2381" b="-2381"/>
            </a:stretch>
          </a:blipFill>
        </p:spPr>
      </p:sp>
      <p:sp>
        <p:nvSpPr>
          <p:cNvPr id="10" name="TextBox 10"/>
          <p:cNvSpPr txBox="1"/>
          <p:nvPr/>
        </p:nvSpPr>
        <p:spPr>
          <a:xfrm>
            <a:off x="1438570" y="1822552"/>
            <a:ext cx="1092841" cy="296170"/>
          </a:xfrm>
          <a:prstGeom prst="rect">
            <a:avLst/>
          </a:prstGeom>
        </p:spPr>
        <p:txBody>
          <a:bodyPr lIns="0" tIns="0" rIns="0" bIns="0" rtlCol="0" anchor="t">
            <a:spAutoFit/>
          </a:bodyPr>
          <a:lstStyle/>
          <a:p>
            <a:pPr algn="l">
              <a:lnSpc>
                <a:spcPts val="2000"/>
              </a:lnSpc>
            </a:pPr>
            <a:r>
              <a:rPr lang="en-US" sz="1560">
                <a:solidFill>
                  <a:srgbClr val="67534F"/>
                </a:solidFill>
                <a:latin typeface="Times New Roman" panose="02020603050405020304"/>
                <a:ea typeface="Times New Roman" panose="02020603050405020304"/>
                <a:cs typeface="Times New Roman" panose="02020603050405020304"/>
                <a:sym typeface="Times New Roman" panose="02020603050405020304"/>
              </a:rPr>
              <a:t>CHAPTER 1</a:t>
            </a:r>
            <a:endParaRPr lang="en-US" sz="1560">
              <a:solidFill>
                <a:srgbClr val="67534F"/>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11" name="TextBox 11"/>
          <p:cNvSpPr txBox="1"/>
          <p:nvPr/>
        </p:nvSpPr>
        <p:spPr>
          <a:xfrm>
            <a:off x="992238" y="4154986"/>
            <a:ext cx="247945" cy="360607"/>
          </a:xfrm>
          <a:prstGeom prst="rect">
            <a:avLst/>
          </a:prstGeom>
        </p:spPr>
        <p:txBody>
          <a:bodyPr lIns="0" tIns="0" rIns="0" bIns="0" rtlCol="0" anchor="t">
            <a:spAutoFit/>
          </a:bodyPr>
          <a:lstStyle/>
          <a:p>
            <a:pPr algn="l">
              <a:lnSpc>
                <a:spcPts val="2500"/>
              </a:lnSpc>
            </a:pPr>
            <a:r>
              <a:rPr lang="en-US" sz="1935">
                <a:solidFill>
                  <a:srgbClr val="67534F"/>
                </a:solidFill>
                <a:latin typeface="Times New Roman" panose="02020603050405020304"/>
                <a:ea typeface="Times New Roman" panose="02020603050405020304"/>
                <a:cs typeface="Times New Roman" panose="02020603050405020304"/>
                <a:sym typeface="Times New Roman" panose="02020603050405020304"/>
              </a:rPr>
              <a:t>01</a:t>
            </a:r>
            <a:endParaRPr lang="en-US" sz="1935">
              <a:solidFill>
                <a:srgbClr val="67534F"/>
              </a:solidFill>
              <a:latin typeface="Times New Roman" panose="02020603050405020304"/>
              <a:ea typeface="Times New Roman" panose="02020603050405020304"/>
              <a:cs typeface="Times New Roman" panose="02020603050405020304"/>
              <a:sym typeface="Times New Roman" panose="02020603050405020304"/>
            </a:endParaRPr>
          </a:p>
        </p:txBody>
      </p:sp>
      <p:grpSp>
        <p:nvGrpSpPr>
          <p:cNvPr id="12" name="Group 12"/>
          <p:cNvGrpSpPr/>
          <p:nvPr/>
        </p:nvGrpSpPr>
        <p:grpSpPr>
          <a:xfrm rot="0">
            <a:off x="992238" y="4598489"/>
            <a:ext cx="8027784" cy="28575"/>
            <a:chOff x="0" y="0"/>
            <a:chExt cx="10703712" cy="38100"/>
          </a:xfrm>
        </p:grpSpPr>
        <p:sp>
          <p:nvSpPr>
            <p:cNvPr id="13" name="Freeform 13"/>
            <p:cNvSpPr/>
            <p:nvPr/>
          </p:nvSpPr>
          <p:spPr>
            <a:xfrm>
              <a:off x="0" y="0"/>
              <a:ext cx="10703687" cy="38100"/>
            </a:xfrm>
            <a:custGeom>
              <a:avLst/>
              <a:gdLst/>
              <a:ahLst/>
              <a:cxnLst/>
              <a:rect l="l" t="t" r="r" b="b"/>
              <a:pathLst>
                <a:path w="10703687" h="38100">
                  <a:moveTo>
                    <a:pt x="0" y="0"/>
                  </a:moveTo>
                  <a:lnTo>
                    <a:pt x="10703687" y="0"/>
                  </a:lnTo>
                  <a:lnTo>
                    <a:pt x="10703687" y="38100"/>
                  </a:lnTo>
                  <a:lnTo>
                    <a:pt x="0" y="38100"/>
                  </a:lnTo>
                  <a:close/>
                </a:path>
              </a:pathLst>
            </a:custGeom>
            <a:solidFill>
              <a:srgbClr val="FF954F"/>
            </a:solidFill>
            <a:ln w="12700">
              <a:solidFill>
                <a:srgbClr val="000000"/>
              </a:solidFill>
            </a:ln>
          </p:spPr>
        </p:sp>
      </p:grpSp>
      <p:sp>
        <p:nvSpPr>
          <p:cNvPr id="14" name="TextBox 14"/>
          <p:cNvSpPr txBox="1"/>
          <p:nvPr/>
        </p:nvSpPr>
        <p:spPr>
          <a:xfrm>
            <a:off x="992238" y="4722466"/>
            <a:ext cx="4231186" cy="520598"/>
          </a:xfrm>
          <a:prstGeom prst="rect">
            <a:avLst/>
          </a:prstGeom>
        </p:spPr>
        <p:txBody>
          <a:bodyPr lIns="0" tIns="0" rIns="0" bIns="0" rtlCol="0" anchor="t">
            <a:spAutoFit/>
          </a:bodyPr>
          <a:lstStyle/>
          <a:p>
            <a:pPr algn="l">
              <a:lnSpc>
                <a:spcPts val="3625"/>
              </a:lnSpc>
            </a:pPr>
            <a:r>
              <a:rPr lang="en-US" sz="2750">
                <a:solidFill>
                  <a:srgbClr val="67534F"/>
                </a:solidFill>
                <a:latin typeface="Times New Roman" panose="02020603050405020304"/>
                <a:ea typeface="Times New Roman" panose="02020603050405020304"/>
                <a:cs typeface="Times New Roman" panose="02020603050405020304"/>
                <a:sym typeface="Times New Roman" panose="02020603050405020304"/>
              </a:rPr>
              <a:t>Config Server Initialization</a:t>
            </a:r>
            <a:endParaRPr lang="en-US" sz="2750">
              <a:solidFill>
                <a:srgbClr val="67534F"/>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15" name="TextBox 15"/>
          <p:cNvSpPr txBox="1"/>
          <p:nvPr/>
        </p:nvSpPr>
        <p:spPr>
          <a:xfrm>
            <a:off x="992238" y="5353793"/>
            <a:ext cx="8027784" cy="683123"/>
          </a:xfrm>
          <a:prstGeom prst="rect">
            <a:avLst/>
          </a:prstGeom>
        </p:spPr>
        <p:txBody>
          <a:bodyPr lIns="0" tIns="0" rIns="0" bIns="0" rtlCol="0" anchor="t">
            <a:spAutoFit/>
          </a:bodyPr>
          <a:lstStyle/>
          <a:p>
            <a:pPr algn="l">
              <a:lnSpc>
                <a:spcPts val="2500"/>
              </a:lnSpc>
            </a:pPr>
            <a:r>
              <a:rPr lang="en-US" sz="1935">
                <a:solidFill>
                  <a:srgbClr val="67534F"/>
                </a:solidFill>
                <a:latin typeface="Times New Roman" panose="02020603050405020304"/>
                <a:ea typeface="Times New Roman" panose="02020603050405020304"/>
                <a:cs typeface="Times New Roman" panose="02020603050405020304"/>
                <a:sym typeface="Times New Roman" panose="02020603050405020304"/>
              </a:rPr>
              <a:t>Central configuration authority starts and becomes available for all services</a:t>
            </a:r>
            <a:endParaRPr lang="en-US" sz="1935">
              <a:solidFill>
                <a:srgbClr val="67534F"/>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16" name="TextBox 16"/>
          <p:cNvSpPr txBox="1"/>
          <p:nvPr/>
        </p:nvSpPr>
        <p:spPr>
          <a:xfrm>
            <a:off x="9267977" y="4154986"/>
            <a:ext cx="247945" cy="360607"/>
          </a:xfrm>
          <a:prstGeom prst="rect">
            <a:avLst/>
          </a:prstGeom>
        </p:spPr>
        <p:txBody>
          <a:bodyPr lIns="0" tIns="0" rIns="0" bIns="0" rtlCol="0" anchor="t">
            <a:spAutoFit/>
          </a:bodyPr>
          <a:lstStyle/>
          <a:p>
            <a:pPr algn="l">
              <a:lnSpc>
                <a:spcPts val="2500"/>
              </a:lnSpc>
            </a:pPr>
            <a:r>
              <a:rPr lang="en-US" sz="1935">
                <a:solidFill>
                  <a:srgbClr val="67534F"/>
                </a:solidFill>
                <a:latin typeface="Times New Roman" panose="02020603050405020304"/>
                <a:ea typeface="Times New Roman" panose="02020603050405020304"/>
                <a:cs typeface="Times New Roman" panose="02020603050405020304"/>
                <a:sym typeface="Times New Roman" panose="02020603050405020304"/>
              </a:rPr>
              <a:t>02</a:t>
            </a:r>
            <a:endParaRPr lang="en-US" sz="1935">
              <a:solidFill>
                <a:srgbClr val="67534F"/>
              </a:solidFill>
              <a:latin typeface="Times New Roman" panose="02020603050405020304"/>
              <a:ea typeface="Times New Roman" panose="02020603050405020304"/>
              <a:cs typeface="Times New Roman" panose="02020603050405020304"/>
              <a:sym typeface="Times New Roman" panose="02020603050405020304"/>
            </a:endParaRPr>
          </a:p>
        </p:txBody>
      </p:sp>
      <p:grpSp>
        <p:nvGrpSpPr>
          <p:cNvPr id="17" name="Group 17"/>
          <p:cNvGrpSpPr/>
          <p:nvPr/>
        </p:nvGrpSpPr>
        <p:grpSpPr>
          <a:xfrm rot="0">
            <a:off x="9267977" y="4598489"/>
            <a:ext cx="8027784" cy="28575"/>
            <a:chOff x="0" y="0"/>
            <a:chExt cx="10703712" cy="38100"/>
          </a:xfrm>
        </p:grpSpPr>
        <p:sp>
          <p:nvSpPr>
            <p:cNvPr id="18" name="Freeform 18"/>
            <p:cNvSpPr/>
            <p:nvPr/>
          </p:nvSpPr>
          <p:spPr>
            <a:xfrm>
              <a:off x="0" y="0"/>
              <a:ext cx="10703687" cy="38100"/>
            </a:xfrm>
            <a:custGeom>
              <a:avLst/>
              <a:gdLst/>
              <a:ahLst/>
              <a:cxnLst/>
              <a:rect l="l" t="t" r="r" b="b"/>
              <a:pathLst>
                <a:path w="10703687" h="38100">
                  <a:moveTo>
                    <a:pt x="0" y="0"/>
                  </a:moveTo>
                  <a:lnTo>
                    <a:pt x="10703687" y="0"/>
                  </a:lnTo>
                  <a:lnTo>
                    <a:pt x="10703687" y="38100"/>
                  </a:lnTo>
                  <a:lnTo>
                    <a:pt x="0" y="38100"/>
                  </a:lnTo>
                  <a:close/>
                </a:path>
              </a:pathLst>
            </a:custGeom>
            <a:solidFill>
              <a:srgbClr val="FF954F"/>
            </a:solidFill>
            <a:ln w="12700">
              <a:solidFill>
                <a:srgbClr val="000000"/>
              </a:solidFill>
            </a:ln>
          </p:spPr>
        </p:sp>
      </p:grpSp>
      <p:sp>
        <p:nvSpPr>
          <p:cNvPr id="19" name="TextBox 19"/>
          <p:cNvSpPr txBox="1"/>
          <p:nvPr/>
        </p:nvSpPr>
        <p:spPr>
          <a:xfrm>
            <a:off x="9267977" y="4722466"/>
            <a:ext cx="4432249" cy="520598"/>
          </a:xfrm>
          <a:prstGeom prst="rect">
            <a:avLst/>
          </a:prstGeom>
        </p:spPr>
        <p:txBody>
          <a:bodyPr lIns="0" tIns="0" rIns="0" bIns="0" rtlCol="0" anchor="t">
            <a:spAutoFit/>
          </a:bodyPr>
          <a:lstStyle/>
          <a:p>
            <a:pPr algn="l">
              <a:lnSpc>
                <a:spcPts val="3625"/>
              </a:lnSpc>
            </a:pPr>
            <a:r>
              <a:rPr lang="en-US" sz="2750">
                <a:solidFill>
                  <a:srgbClr val="67534F"/>
                </a:solidFill>
                <a:latin typeface="Times New Roman" panose="02020603050405020304"/>
                <a:ea typeface="Times New Roman" panose="02020603050405020304"/>
                <a:cs typeface="Times New Roman" panose="02020603050405020304"/>
                <a:sym typeface="Times New Roman" panose="02020603050405020304"/>
              </a:rPr>
              <a:t>Service Configuration Fetch</a:t>
            </a:r>
            <a:endParaRPr lang="en-US" sz="2750">
              <a:solidFill>
                <a:srgbClr val="67534F"/>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20" name="TextBox 20"/>
          <p:cNvSpPr txBox="1"/>
          <p:nvPr/>
        </p:nvSpPr>
        <p:spPr>
          <a:xfrm>
            <a:off x="9267977" y="5353793"/>
            <a:ext cx="8027784" cy="683123"/>
          </a:xfrm>
          <a:prstGeom prst="rect">
            <a:avLst/>
          </a:prstGeom>
        </p:spPr>
        <p:txBody>
          <a:bodyPr lIns="0" tIns="0" rIns="0" bIns="0" rtlCol="0" anchor="t">
            <a:spAutoFit/>
          </a:bodyPr>
          <a:lstStyle/>
          <a:p>
            <a:pPr algn="l">
              <a:lnSpc>
                <a:spcPts val="2500"/>
              </a:lnSpc>
            </a:pPr>
            <a:r>
              <a:rPr lang="en-US" sz="1935">
                <a:solidFill>
                  <a:srgbClr val="67534F"/>
                </a:solidFill>
                <a:latin typeface="Times New Roman" panose="02020603050405020304"/>
                <a:ea typeface="Times New Roman" panose="02020603050405020304"/>
                <a:cs typeface="Times New Roman" panose="02020603050405020304"/>
                <a:sym typeface="Times New Roman" panose="02020603050405020304"/>
              </a:rPr>
              <a:t>Each microservice retrieves environment-specific settings from Config Server</a:t>
            </a:r>
            <a:endParaRPr lang="en-US" sz="1935">
              <a:solidFill>
                <a:srgbClr val="67534F"/>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21" name="TextBox 21"/>
          <p:cNvSpPr txBox="1"/>
          <p:nvPr/>
        </p:nvSpPr>
        <p:spPr>
          <a:xfrm>
            <a:off x="992238" y="6432794"/>
            <a:ext cx="247945" cy="360607"/>
          </a:xfrm>
          <a:prstGeom prst="rect">
            <a:avLst/>
          </a:prstGeom>
        </p:spPr>
        <p:txBody>
          <a:bodyPr lIns="0" tIns="0" rIns="0" bIns="0" rtlCol="0" anchor="t">
            <a:spAutoFit/>
          </a:bodyPr>
          <a:lstStyle/>
          <a:p>
            <a:pPr algn="l">
              <a:lnSpc>
                <a:spcPts val="2500"/>
              </a:lnSpc>
            </a:pPr>
            <a:r>
              <a:rPr lang="en-US" sz="1935">
                <a:solidFill>
                  <a:srgbClr val="67534F"/>
                </a:solidFill>
                <a:latin typeface="Times New Roman" panose="02020603050405020304"/>
                <a:ea typeface="Times New Roman" panose="02020603050405020304"/>
                <a:cs typeface="Times New Roman" panose="02020603050405020304"/>
                <a:sym typeface="Times New Roman" panose="02020603050405020304"/>
              </a:rPr>
              <a:t>03</a:t>
            </a:r>
            <a:endParaRPr lang="en-US" sz="1935">
              <a:solidFill>
                <a:srgbClr val="67534F"/>
              </a:solidFill>
              <a:latin typeface="Times New Roman" panose="02020603050405020304"/>
              <a:ea typeface="Times New Roman" panose="02020603050405020304"/>
              <a:cs typeface="Times New Roman" panose="02020603050405020304"/>
              <a:sym typeface="Times New Roman" panose="02020603050405020304"/>
            </a:endParaRPr>
          </a:p>
        </p:txBody>
      </p:sp>
      <p:grpSp>
        <p:nvGrpSpPr>
          <p:cNvPr id="22" name="Group 22"/>
          <p:cNvGrpSpPr/>
          <p:nvPr/>
        </p:nvGrpSpPr>
        <p:grpSpPr>
          <a:xfrm rot="0">
            <a:off x="992238" y="6876307"/>
            <a:ext cx="8027784" cy="28575"/>
            <a:chOff x="0" y="0"/>
            <a:chExt cx="10703712" cy="38100"/>
          </a:xfrm>
        </p:grpSpPr>
        <p:sp>
          <p:nvSpPr>
            <p:cNvPr id="23" name="Freeform 23"/>
            <p:cNvSpPr/>
            <p:nvPr/>
          </p:nvSpPr>
          <p:spPr>
            <a:xfrm>
              <a:off x="0" y="0"/>
              <a:ext cx="10703687" cy="38100"/>
            </a:xfrm>
            <a:custGeom>
              <a:avLst/>
              <a:gdLst/>
              <a:ahLst/>
              <a:cxnLst/>
              <a:rect l="l" t="t" r="r" b="b"/>
              <a:pathLst>
                <a:path w="10703687" h="38100">
                  <a:moveTo>
                    <a:pt x="0" y="0"/>
                  </a:moveTo>
                  <a:lnTo>
                    <a:pt x="10703687" y="0"/>
                  </a:lnTo>
                  <a:lnTo>
                    <a:pt x="10703687" y="38100"/>
                  </a:lnTo>
                  <a:lnTo>
                    <a:pt x="0" y="38100"/>
                  </a:lnTo>
                  <a:close/>
                </a:path>
              </a:pathLst>
            </a:custGeom>
            <a:solidFill>
              <a:srgbClr val="FF954F"/>
            </a:solidFill>
            <a:ln w="12700">
              <a:solidFill>
                <a:srgbClr val="000000"/>
              </a:solidFill>
            </a:ln>
          </p:spPr>
        </p:sp>
      </p:grpSp>
      <p:sp>
        <p:nvSpPr>
          <p:cNvPr id="24" name="TextBox 24"/>
          <p:cNvSpPr txBox="1"/>
          <p:nvPr/>
        </p:nvSpPr>
        <p:spPr>
          <a:xfrm>
            <a:off x="992238" y="7000284"/>
            <a:ext cx="3566217" cy="520598"/>
          </a:xfrm>
          <a:prstGeom prst="rect">
            <a:avLst/>
          </a:prstGeom>
        </p:spPr>
        <p:txBody>
          <a:bodyPr lIns="0" tIns="0" rIns="0" bIns="0" rtlCol="0" anchor="t">
            <a:spAutoFit/>
          </a:bodyPr>
          <a:lstStyle/>
          <a:p>
            <a:pPr algn="l">
              <a:lnSpc>
                <a:spcPts val="3625"/>
              </a:lnSpc>
            </a:pPr>
            <a:r>
              <a:rPr lang="en-US" sz="2750">
                <a:solidFill>
                  <a:srgbClr val="67534F"/>
                </a:solidFill>
                <a:latin typeface="Times New Roman" panose="02020603050405020304"/>
                <a:ea typeface="Times New Roman" panose="02020603050405020304"/>
                <a:cs typeface="Times New Roman" panose="02020603050405020304"/>
                <a:sym typeface="Times New Roman" panose="02020603050405020304"/>
              </a:rPr>
              <a:t>Eureka Registration</a:t>
            </a:r>
            <a:endParaRPr lang="en-US" sz="2750">
              <a:solidFill>
                <a:srgbClr val="67534F"/>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25" name="TextBox 25"/>
          <p:cNvSpPr txBox="1"/>
          <p:nvPr/>
        </p:nvSpPr>
        <p:spPr>
          <a:xfrm>
            <a:off x="992238" y="7631611"/>
            <a:ext cx="8027784" cy="683123"/>
          </a:xfrm>
          <a:prstGeom prst="rect">
            <a:avLst/>
          </a:prstGeom>
        </p:spPr>
        <p:txBody>
          <a:bodyPr lIns="0" tIns="0" rIns="0" bIns="0" rtlCol="0" anchor="t">
            <a:spAutoFit/>
          </a:bodyPr>
          <a:lstStyle/>
          <a:p>
            <a:pPr algn="l">
              <a:lnSpc>
                <a:spcPts val="2500"/>
              </a:lnSpc>
            </a:pPr>
            <a:r>
              <a:rPr lang="en-US" sz="1935">
                <a:solidFill>
                  <a:srgbClr val="67534F"/>
                </a:solidFill>
                <a:latin typeface="Times New Roman" panose="02020603050405020304"/>
                <a:ea typeface="Times New Roman" panose="02020603050405020304"/>
                <a:cs typeface="Times New Roman" panose="02020603050405020304"/>
                <a:sym typeface="Times New Roman" panose="02020603050405020304"/>
              </a:rPr>
              <a:t>Services register themselves with Eureka Service Registry for dynamic discovery</a:t>
            </a:r>
            <a:endParaRPr lang="en-US" sz="1935">
              <a:solidFill>
                <a:srgbClr val="67534F"/>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26" name="TextBox 26"/>
          <p:cNvSpPr txBox="1"/>
          <p:nvPr/>
        </p:nvSpPr>
        <p:spPr>
          <a:xfrm>
            <a:off x="9267977" y="6432794"/>
            <a:ext cx="247945" cy="360607"/>
          </a:xfrm>
          <a:prstGeom prst="rect">
            <a:avLst/>
          </a:prstGeom>
        </p:spPr>
        <p:txBody>
          <a:bodyPr lIns="0" tIns="0" rIns="0" bIns="0" rtlCol="0" anchor="t">
            <a:spAutoFit/>
          </a:bodyPr>
          <a:lstStyle/>
          <a:p>
            <a:pPr algn="l">
              <a:lnSpc>
                <a:spcPts val="2500"/>
              </a:lnSpc>
            </a:pPr>
            <a:r>
              <a:rPr lang="en-US" sz="1935">
                <a:solidFill>
                  <a:srgbClr val="67534F"/>
                </a:solidFill>
                <a:latin typeface="Times New Roman" panose="02020603050405020304"/>
                <a:ea typeface="Times New Roman" panose="02020603050405020304"/>
                <a:cs typeface="Times New Roman" panose="02020603050405020304"/>
                <a:sym typeface="Times New Roman" panose="02020603050405020304"/>
              </a:rPr>
              <a:t>04</a:t>
            </a:r>
            <a:endParaRPr lang="en-US" sz="1935">
              <a:solidFill>
                <a:srgbClr val="67534F"/>
              </a:solidFill>
              <a:latin typeface="Times New Roman" panose="02020603050405020304"/>
              <a:ea typeface="Times New Roman" panose="02020603050405020304"/>
              <a:cs typeface="Times New Roman" panose="02020603050405020304"/>
              <a:sym typeface="Times New Roman" panose="02020603050405020304"/>
            </a:endParaRPr>
          </a:p>
        </p:txBody>
      </p:sp>
      <p:grpSp>
        <p:nvGrpSpPr>
          <p:cNvPr id="27" name="Group 27"/>
          <p:cNvGrpSpPr/>
          <p:nvPr/>
        </p:nvGrpSpPr>
        <p:grpSpPr>
          <a:xfrm rot="0">
            <a:off x="9267977" y="6876307"/>
            <a:ext cx="8027784" cy="28575"/>
            <a:chOff x="0" y="0"/>
            <a:chExt cx="10703712" cy="38100"/>
          </a:xfrm>
        </p:grpSpPr>
        <p:sp>
          <p:nvSpPr>
            <p:cNvPr id="28" name="Freeform 28"/>
            <p:cNvSpPr/>
            <p:nvPr/>
          </p:nvSpPr>
          <p:spPr>
            <a:xfrm>
              <a:off x="0" y="0"/>
              <a:ext cx="10703687" cy="38100"/>
            </a:xfrm>
            <a:custGeom>
              <a:avLst/>
              <a:gdLst/>
              <a:ahLst/>
              <a:cxnLst/>
              <a:rect l="l" t="t" r="r" b="b"/>
              <a:pathLst>
                <a:path w="10703687" h="38100">
                  <a:moveTo>
                    <a:pt x="0" y="0"/>
                  </a:moveTo>
                  <a:lnTo>
                    <a:pt x="10703687" y="0"/>
                  </a:lnTo>
                  <a:lnTo>
                    <a:pt x="10703687" y="38100"/>
                  </a:lnTo>
                  <a:lnTo>
                    <a:pt x="0" y="38100"/>
                  </a:lnTo>
                  <a:close/>
                </a:path>
              </a:pathLst>
            </a:custGeom>
            <a:solidFill>
              <a:srgbClr val="FF954F"/>
            </a:solidFill>
            <a:ln w="12700">
              <a:solidFill>
                <a:srgbClr val="000000"/>
              </a:solidFill>
            </a:ln>
          </p:spPr>
        </p:sp>
      </p:grpSp>
      <p:sp>
        <p:nvSpPr>
          <p:cNvPr id="29" name="TextBox 29"/>
          <p:cNvSpPr txBox="1"/>
          <p:nvPr/>
        </p:nvSpPr>
        <p:spPr>
          <a:xfrm>
            <a:off x="9267977" y="7000284"/>
            <a:ext cx="3596430" cy="520598"/>
          </a:xfrm>
          <a:prstGeom prst="rect">
            <a:avLst/>
          </a:prstGeom>
        </p:spPr>
        <p:txBody>
          <a:bodyPr lIns="0" tIns="0" rIns="0" bIns="0" rtlCol="0" anchor="t">
            <a:spAutoFit/>
          </a:bodyPr>
          <a:lstStyle/>
          <a:p>
            <a:pPr algn="l">
              <a:lnSpc>
                <a:spcPts val="3625"/>
              </a:lnSpc>
            </a:pPr>
            <a:r>
              <a:rPr lang="en-US" sz="2750">
                <a:solidFill>
                  <a:srgbClr val="67534F"/>
                </a:solidFill>
                <a:latin typeface="Times New Roman" panose="02020603050405020304"/>
                <a:ea typeface="Times New Roman" panose="02020603050405020304"/>
                <a:cs typeface="Times New Roman" panose="02020603050405020304"/>
                <a:sym typeface="Times New Roman" panose="02020603050405020304"/>
              </a:rPr>
              <a:t>Heartbeat Mechanism</a:t>
            </a:r>
            <a:endParaRPr lang="en-US" sz="2750">
              <a:solidFill>
                <a:srgbClr val="67534F"/>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30" name="TextBox 30"/>
          <p:cNvSpPr txBox="1"/>
          <p:nvPr/>
        </p:nvSpPr>
        <p:spPr>
          <a:xfrm>
            <a:off x="9267977" y="7631611"/>
            <a:ext cx="8027784" cy="683123"/>
          </a:xfrm>
          <a:prstGeom prst="rect">
            <a:avLst/>
          </a:prstGeom>
        </p:spPr>
        <p:txBody>
          <a:bodyPr lIns="0" tIns="0" rIns="0" bIns="0" rtlCol="0" anchor="t">
            <a:spAutoFit/>
          </a:bodyPr>
          <a:lstStyle/>
          <a:p>
            <a:pPr algn="l">
              <a:lnSpc>
                <a:spcPts val="2500"/>
              </a:lnSpc>
            </a:pPr>
            <a:r>
              <a:rPr lang="en-US" sz="1935">
                <a:solidFill>
                  <a:srgbClr val="67534F"/>
                </a:solidFill>
                <a:latin typeface="Times New Roman" panose="02020603050405020304"/>
                <a:ea typeface="Times New Roman" panose="02020603050405020304"/>
                <a:cs typeface="Times New Roman" panose="02020603050405020304"/>
                <a:sym typeface="Times New Roman" panose="02020603050405020304"/>
              </a:rPr>
              <a:t>Periodic health checks ensure only live instances remain in the registry</a:t>
            </a:r>
            <a:endParaRPr lang="en-US" sz="1935">
              <a:solidFill>
                <a:srgbClr val="67534F"/>
              </a:solidFill>
              <a:latin typeface="Times New Roman" panose="02020603050405020304"/>
              <a:ea typeface="Times New Roman" panose="02020603050405020304"/>
              <a:cs typeface="Times New Roman" panose="02020603050405020304"/>
              <a:sym typeface="Times New Roman" panose="02020603050405020304"/>
            </a:endParaRPr>
          </a:p>
        </p:txBody>
      </p:sp>
      <p:pic>
        <p:nvPicPr>
          <p:cNvPr id="32" name="Picture 31"/>
          <p:cNvPicPr>
            <a:picLocks noChangeAspect="1"/>
          </p:cNvPicPr>
          <p:nvPr/>
        </p:nvPicPr>
        <p:blipFill>
          <a:blip r:embed="rId5"/>
          <a:stretch>
            <a:fillRect/>
          </a:stretch>
        </p:blipFill>
        <p:spPr>
          <a:xfrm>
            <a:off x="-76200" y="0"/>
            <a:ext cx="18361660" cy="1032764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0">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DEC8AB"/>
            </a:solidFill>
            <a:ln w="12700">
              <a:solidFill>
                <a:srgbClr val="000000"/>
              </a:solidFill>
            </a:ln>
          </p:spPr>
        </p:sp>
      </p:grpSp>
      <p:grpSp>
        <p:nvGrpSpPr>
          <p:cNvPr id="4" name="Group 4"/>
          <p:cNvGrpSpPr/>
          <p:nvPr/>
        </p:nvGrpSpPr>
        <p:grpSpPr>
          <a:xfrm rot="0">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4">
                <a:alpha val="90196"/>
              </a:srgbClr>
            </a:solidFill>
            <a:ln w="12700">
              <a:solidFill>
                <a:schemeClr val="bg1"/>
              </a:solidFill>
            </a:ln>
          </p:spPr>
        </p:sp>
      </p:grpSp>
      <p:grpSp>
        <p:nvGrpSpPr>
          <p:cNvPr id="6" name="Group 6"/>
          <p:cNvGrpSpPr/>
          <p:nvPr/>
        </p:nvGrpSpPr>
        <p:grpSpPr>
          <a:xfrm rot="0">
            <a:off x="3656114" y="417462"/>
            <a:ext cx="1058466" cy="248841"/>
            <a:chOff x="0" y="0"/>
            <a:chExt cx="1411288" cy="331788"/>
          </a:xfrm>
        </p:grpSpPr>
        <p:sp>
          <p:nvSpPr>
            <p:cNvPr id="7" name="Freeform 7"/>
            <p:cNvSpPr/>
            <p:nvPr/>
          </p:nvSpPr>
          <p:spPr>
            <a:xfrm>
              <a:off x="0" y="0"/>
              <a:ext cx="1411351" cy="331851"/>
            </a:xfrm>
            <a:custGeom>
              <a:avLst/>
              <a:gdLst/>
              <a:ahLst/>
              <a:cxnLst/>
              <a:rect l="l" t="t" r="r" b="b"/>
              <a:pathLst>
                <a:path w="1411351" h="331851">
                  <a:moveTo>
                    <a:pt x="0" y="68072"/>
                  </a:moveTo>
                  <a:cubicBezTo>
                    <a:pt x="0" y="30480"/>
                    <a:pt x="30480" y="0"/>
                    <a:pt x="68072" y="0"/>
                  </a:cubicBezTo>
                  <a:lnTo>
                    <a:pt x="1343279" y="0"/>
                  </a:lnTo>
                  <a:cubicBezTo>
                    <a:pt x="1380871" y="0"/>
                    <a:pt x="1411351" y="30480"/>
                    <a:pt x="1411351" y="68072"/>
                  </a:cubicBezTo>
                  <a:lnTo>
                    <a:pt x="1411351" y="263779"/>
                  </a:lnTo>
                  <a:cubicBezTo>
                    <a:pt x="1411351" y="301371"/>
                    <a:pt x="1380871" y="331851"/>
                    <a:pt x="1343279" y="331851"/>
                  </a:cubicBezTo>
                  <a:lnTo>
                    <a:pt x="68072" y="331851"/>
                  </a:lnTo>
                  <a:cubicBezTo>
                    <a:pt x="30480" y="331851"/>
                    <a:pt x="0" y="301371"/>
                    <a:pt x="0" y="263779"/>
                  </a:cubicBezTo>
                  <a:close/>
                </a:path>
              </a:pathLst>
            </a:custGeom>
            <a:solidFill>
              <a:srgbClr val="FFE0CC"/>
            </a:solidFill>
            <a:ln w="12700">
              <a:solidFill>
                <a:schemeClr val="bg1"/>
              </a:solidFill>
            </a:ln>
          </p:spPr>
        </p:sp>
      </p:grpSp>
      <p:sp>
        <p:nvSpPr>
          <p:cNvPr id="8" name="Freeform 8" descr="preencoded.png"/>
          <p:cNvSpPr/>
          <p:nvPr/>
        </p:nvSpPr>
        <p:spPr>
          <a:xfrm>
            <a:off x="3747192" y="481165"/>
            <a:ext cx="121444" cy="121444"/>
          </a:xfrm>
          <a:custGeom>
            <a:avLst/>
            <a:gdLst/>
            <a:ahLst/>
            <a:cxnLst/>
            <a:rect l="l" t="t" r="r" b="b"/>
            <a:pathLst>
              <a:path w="121444" h="121444">
                <a:moveTo>
                  <a:pt x="0" y="0"/>
                </a:moveTo>
                <a:lnTo>
                  <a:pt x="121444" y="0"/>
                </a:lnTo>
                <a:lnTo>
                  <a:pt x="121444" y="121444"/>
                </a:lnTo>
                <a:lnTo>
                  <a:pt x="0" y="121444"/>
                </a:lnTo>
                <a:lnTo>
                  <a:pt x="0" y="0"/>
                </a:lnTo>
                <a:close/>
              </a:path>
            </a:pathLst>
          </a:custGeom>
          <a:blipFill>
            <a:blip r:embed="rId1">
              <a:extLst>
                <a:ext uri="{96DAC541-7B7A-43D3-8B79-37D633B846F1}">
                  <asvg:svgBlip xmlns:asvg="http://schemas.microsoft.com/office/drawing/2016/SVG/main" r:embed="rId2"/>
                </a:ext>
              </a:extLst>
            </a:blip>
            <a:stretch>
              <a:fillRect t="-11537" b="-11537"/>
            </a:stretch>
          </a:blipFill>
        </p:spPr>
      </p:sp>
      <p:sp>
        <p:nvSpPr>
          <p:cNvPr id="9" name="TextBox 9"/>
          <p:cNvSpPr txBox="1"/>
          <p:nvPr/>
        </p:nvSpPr>
        <p:spPr>
          <a:xfrm>
            <a:off x="3929358" y="453476"/>
            <a:ext cx="694134" cy="167278"/>
          </a:xfrm>
          <a:prstGeom prst="rect">
            <a:avLst/>
          </a:prstGeom>
        </p:spPr>
        <p:txBody>
          <a:bodyPr lIns="0" tIns="0" rIns="0" bIns="0" rtlCol="0" anchor="t">
            <a:spAutoFit/>
          </a:bodyPr>
          <a:lstStyle/>
          <a:p>
            <a:pPr algn="l">
              <a:lnSpc>
                <a:spcPts val="1185"/>
              </a:lnSpc>
            </a:pPr>
            <a:r>
              <a:rPr lang="en-US" sz="935">
                <a:solidFill>
                  <a:srgbClr val="67534F"/>
                </a:solidFill>
                <a:latin typeface="Times New Roman" panose="02020603050405020304"/>
                <a:ea typeface="Times New Roman" panose="02020603050405020304"/>
                <a:cs typeface="Times New Roman" panose="02020603050405020304"/>
                <a:sym typeface="Times New Roman" panose="02020603050405020304"/>
              </a:rPr>
              <a:t>CHAPTER 2</a:t>
            </a:r>
            <a:endParaRPr lang="en-US" sz="935">
              <a:solidFill>
                <a:srgbClr val="67534F"/>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10" name="TextBox 10"/>
          <p:cNvSpPr txBox="1"/>
          <p:nvPr/>
        </p:nvSpPr>
        <p:spPr>
          <a:xfrm>
            <a:off x="3656114" y="669874"/>
            <a:ext cx="4365279" cy="624478"/>
          </a:xfrm>
          <a:prstGeom prst="rect">
            <a:avLst/>
          </a:prstGeom>
        </p:spPr>
        <p:txBody>
          <a:bodyPr lIns="0" tIns="0" rIns="0" bIns="0" rtlCol="0" anchor="t">
            <a:spAutoFit/>
          </a:bodyPr>
          <a:lstStyle/>
          <a:p>
            <a:pPr algn="l">
              <a:lnSpc>
                <a:spcPts val="4435"/>
              </a:lnSpc>
            </a:pPr>
            <a:r>
              <a:rPr lang="en-US" sz="3375">
                <a:solidFill>
                  <a:srgbClr val="532418"/>
                </a:solidFill>
                <a:latin typeface="Times New Roman" panose="02020603050405020304"/>
                <a:ea typeface="Times New Roman" panose="02020603050405020304"/>
                <a:cs typeface="Times New Roman" panose="02020603050405020304"/>
                <a:sym typeface="Times New Roman" panose="02020603050405020304"/>
              </a:rPr>
              <a:t>API Gateway Flow</a:t>
            </a:r>
            <a:endParaRPr lang="en-US" sz="3375">
              <a:solidFill>
                <a:srgbClr val="532418"/>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11" name="TextBox 11"/>
          <p:cNvSpPr txBox="1"/>
          <p:nvPr/>
        </p:nvSpPr>
        <p:spPr>
          <a:xfrm>
            <a:off x="3656114" y="1326509"/>
            <a:ext cx="3848843" cy="312391"/>
          </a:xfrm>
          <a:prstGeom prst="rect">
            <a:avLst/>
          </a:prstGeom>
        </p:spPr>
        <p:txBody>
          <a:bodyPr lIns="0" tIns="0" rIns="0" bIns="0" rtlCol="0" anchor="t">
            <a:spAutoFit/>
          </a:bodyPr>
          <a:lstStyle/>
          <a:p>
            <a:pPr algn="l">
              <a:lnSpc>
                <a:spcPts val="2185"/>
              </a:lnSpc>
            </a:pPr>
            <a:r>
              <a:rPr lang="en-US" sz="1685">
                <a:solidFill>
                  <a:srgbClr val="532418"/>
                </a:solidFill>
                <a:latin typeface="Times New Roman" panose="02020603050405020304"/>
                <a:ea typeface="Times New Roman" panose="02020603050405020304"/>
                <a:cs typeface="Times New Roman" panose="02020603050405020304"/>
                <a:sym typeface="Times New Roman" panose="02020603050405020304"/>
              </a:rPr>
              <a:t>Single Entry Point for External Requests</a:t>
            </a:r>
            <a:endParaRPr lang="en-US" sz="1685">
              <a:solidFill>
                <a:srgbClr val="532418"/>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12" name="TextBox 12"/>
          <p:cNvSpPr txBox="1"/>
          <p:nvPr/>
        </p:nvSpPr>
        <p:spPr>
          <a:xfrm>
            <a:off x="3656114" y="1974647"/>
            <a:ext cx="5869934" cy="817959"/>
          </a:xfrm>
          <a:prstGeom prst="rect">
            <a:avLst/>
          </a:prstGeom>
        </p:spPr>
        <p:txBody>
          <a:bodyPr lIns="0" tIns="0" rIns="0" bIns="0" rtlCol="0" anchor="t">
            <a:spAutoFit/>
          </a:bodyPr>
          <a:lstStyle/>
          <a:p>
            <a:pPr algn="l">
              <a:lnSpc>
                <a:spcPts val="1500"/>
              </a:lnSpc>
            </a:pPr>
            <a:r>
              <a:rPr lang="en-US" sz="1185">
                <a:solidFill>
                  <a:srgbClr val="67534F"/>
                </a:solidFill>
                <a:latin typeface="Times New Roman" panose="02020603050405020304"/>
                <a:ea typeface="Times New Roman" panose="02020603050405020304"/>
                <a:cs typeface="Times New Roman" panose="02020603050405020304"/>
                <a:sym typeface="Times New Roman" panose="02020603050405020304"/>
              </a:rPr>
              <a:t>The </a:t>
            </a:r>
            <a:r>
              <a:rPr lang="en-US" sz="1185" b="1">
                <a:solidFill>
                  <a:srgbClr val="67534F"/>
                </a:solidFill>
                <a:latin typeface="Times New Roman Bold" panose="02020803070505020304"/>
                <a:ea typeface="Times New Roman Bold" panose="02020803070505020304"/>
                <a:cs typeface="Times New Roman Bold" panose="02020803070505020304"/>
                <a:sym typeface="Times New Roman Bold" panose="02020803070505020304"/>
              </a:rPr>
              <a:t>API Gateway</a:t>
            </a:r>
            <a:r>
              <a:rPr lang="en-US" sz="1185">
                <a:solidFill>
                  <a:srgbClr val="67534F"/>
                </a:solidFill>
                <a:latin typeface="Times New Roman" panose="02020603050405020304"/>
                <a:ea typeface="Times New Roman" panose="02020603050405020304"/>
                <a:cs typeface="Times New Roman" panose="02020603050405020304"/>
                <a:sym typeface="Times New Roman" panose="02020603050405020304"/>
              </a:rPr>
              <a:t> serves as the sole external entry point to the backend infrastructure. As a Eureka client, it dynamically discovers downstream services without hardcoded URLs. The gateway handles security, routing, and service isolation while remaining free of business logic.</a:t>
            </a:r>
            <a:endParaRPr lang="en-US" sz="1185">
              <a:solidFill>
                <a:srgbClr val="67534F"/>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13" name="TextBox 13"/>
          <p:cNvSpPr txBox="1"/>
          <p:nvPr/>
        </p:nvSpPr>
        <p:spPr>
          <a:xfrm>
            <a:off x="3656114" y="2900658"/>
            <a:ext cx="5869934" cy="423272"/>
          </a:xfrm>
          <a:prstGeom prst="rect">
            <a:avLst/>
          </a:prstGeom>
        </p:spPr>
        <p:txBody>
          <a:bodyPr lIns="0" tIns="0" rIns="0" bIns="0" rtlCol="0" anchor="t">
            <a:spAutoFit/>
          </a:bodyPr>
          <a:lstStyle/>
          <a:p>
            <a:pPr algn="l">
              <a:lnSpc>
                <a:spcPts val="1500"/>
              </a:lnSpc>
            </a:pPr>
            <a:r>
              <a:rPr lang="en-US" sz="1185">
                <a:solidFill>
                  <a:srgbClr val="67534F"/>
                </a:solidFill>
                <a:latin typeface="Times New Roman" panose="02020603050405020304"/>
                <a:ea typeface="Times New Roman" panose="02020603050405020304"/>
                <a:cs typeface="Times New Roman" panose="02020603050405020304"/>
                <a:sym typeface="Times New Roman" panose="02020603050405020304"/>
              </a:rPr>
              <a:t>All internal microservices are protected from direct external access, creating a secure perimeter around the system architecture.</a:t>
            </a:r>
            <a:endParaRPr lang="en-US" sz="1185">
              <a:solidFill>
                <a:srgbClr val="67534F"/>
              </a:solidFill>
              <a:latin typeface="Times New Roman" panose="02020603050405020304"/>
              <a:ea typeface="Times New Roman" panose="02020603050405020304"/>
              <a:cs typeface="Times New Roman" panose="02020603050405020304"/>
              <a:sym typeface="Times New Roman" panose="02020603050405020304"/>
            </a:endParaRPr>
          </a:p>
        </p:txBody>
      </p:sp>
      <p:grpSp>
        <p:nvGrpSpPr>
          <p:cNvPr id="14" name="Group 14"/>
          <p:cNvGrpSpPr/>
          <p:nvPr/>
        </p:nvGrpSpPr>
        <p:grpSpPr>
          <a:xfrm rot="0">
            <a:off x="9905848" y="2265016"/>
            <a:ext cx="4735411" cy="1183329"/>
            <a:chOff x="0" y="0"/>
            <a:chExt cx="6313881" cy="1577772"/>
          </a:xfrm>
        </p:grpSpPr>
        <p:sp>
          <p:nvSpPr>
            <p:cNvPr id="15" name="Freeform 15"/>
            <p:cNvSpPr/>
            <p:nvPr/>
          </p:nvSpPr>
          <p:spPr>
            <a:xfrm>
              <a:off x="0" y="0"/>
              <a:ext cx="6313932" cy="1577721"/>
            </a:xfrm>
            <a:custGeom>
              <a:avLst/>
              <a:gdLst/>
              <a:ahLst/>
              <a:cxnLst/>
              <a:rect l="l" t="t" r="r" b="b"/>
              <a:pathLst>
                <a:path w="6313932" h="1577721">
                  <a:moveTo>
                    <a:pt x="0" y="121920"/>
                  </a:moveTo>
                  <a:cubicBezTo>
                    <a:pt x="0" y="54610"/>
                    <a:pt x="54610" y="0"/>
                    <a:pt x="121920" y="0"/>
                  </a:cubicBezTo>
                  <a:lnTo>
                    <a:pt x="6192012" y="0"/>
                  </a:lnTo>
                  <a:cubicBezTo>
                    <a:pt x="6259322" y="0"/>
                    <a:pt x="6313932" y="54610"/>
                    <a:pt x="6313932" y="121920"/>
                  </a:cubicBezTo>
                  <a:lnTo>
                    <a:pt x="6313932" y="1455801"/>
                  </a:lnTo>
                  <a:cubicBezTo>
                    <a:pt x="6313932" y="1523111"/>
                    <a:pt x="6259322" y="1577721"/>
                    <a:pt x="6192012" y="1577721"/>
                  </a:cubicBezTo>
                  <a:lnTo>
                    <a:pt x="121920" y="1577721"/>
                  </a:lnTo>
                  <a:cubicBezTo>
                    <a:pt x="54610" y="1577721"/>
                    <a:pt x="0" y="1523111"/>
                    <a:pt x="0" y="1455801"/>
                  </a:cubicBezTo>
                  <a:close/>
                </a:path>
              </a:pathLst>
            </a:custGeom>
            <a:solidFill>
              <a:srgbClr val="FFFFF4">
                <a:alpha val="90196"/>
              </a:srgbClr>
            </a:solidFill>
            <a:ln w="12700">
              <a:solidFill>
                <a:srgbClr val="000000"/>
              </a:solidFill>
            </a:ln>
          </p:spPr>
        </p:sp>
      </p:grpSp>
      <p:grpSp>
        <p:nvGrpSpPr>
          <p:cNvPr id="16" name="Group 16"/>
          <p:cNvGrpSpPr/>
          <p:nvPr/>
        </p:nvGrpSpPr>
        <p:grpSpPr>
          <a:xfrm rot="0">
            <a:off x="9905848" y="2245966"/>
            <a:ext cx="4735411" cy="76200"/>
            <a:chOff x="0" y="0"/>
            <a:chExt cx="6313881" cy="101600"/>
          </a:xfrm>
        </p:grpSpPr>
        <p:sp>
          <p:nvSpPr>
            <p:cNvPr id="17" name="Freeform 17"/>
            <p:cNvSpPr/>
            <p:nvPr/>
          </p:nvSpPr>
          <p:spPr>
            <a:xfrm>
              <a:off x="0" y="0"/>
              <a:ext cx="6313932" cy="101600"/>
            </a:xfrm>
            <a:custGeom>
              <a:avLst/>
              <a:gdLst/>
              <a:ahLst/>
              <a:cxnLst/>
              <a:rect l="l" t="t" r="r" b="b"/>
              <a:pathLst>
                <a:path w="6313932" h="101600">
                  <a:moveTo>
                    <a:pt x="0" y="50800"/>
                  </a:moveTo>
                  <a:cubicBezTo>
                    <a:pt x="0" y="22733"/>
                    <a:pt x="22733" y="0"/>
                    <a:pt x="50800" y="0"/>
                  </a:cubicBezTo>
                  <a:lnTo>
                    <a:pt x="6263132" y="0"/>
                  </a:lnTo>
                  <a:cubicBezTo>
                    <a:pt x="6291199" y="0"/>
                    <a:pt x="6313932" y="22733"/>
                    <a:pt x="6313932" y="50800"/>
                  </a:cubicBezTo>
                  <a:cubicBezTo>
                    <a:pt x="6313932" y="78867"/>
                    <a:pt x="6291199" y="101600"/>
                    <a:pt x="6263132" y="101600"/>
                  </a:cubicBezTo>
                  <a:lnTo>
                    <a:pt x="50800" y="101600"/>
                  </a:lnTo>
                  <a:cubicBezTo>
                    <a:pt x="22733" y="101600"/>
                    <a:pt x="0" y="78867"/>
                    <a:pt x="0" y="50800"/>
                  </a:cubicBezTo>
                  <a:close/>
                </a:path>
              </a:pathLst>
            </a:custGeom>
            <a:solidFill>
              <a:srgbClr val="FF954F"/>
            </a:solidFill>
            <a:ln w="12700">
              <a:solidFill>
                <a:srgbClr val="000000"/>
              </a:solidFill>
            </a:ln>
          </p:spPr>
        </p:sp>
      </p:grpSp>
      <p:grpSp>
        <p:nvGrpSpPr>
          <p:cNvPr id="18" name="Group 18"/>
          <p:cNvGrpSpPr/>
          <p:nvPr/>
        </p:nvGrpSpPr>
        <p:grpSpPr>
          <a:xfrm rot="0">
            <a:off x="12045848" y="2037312"/>
            <a:ext cx="455409" cy="455409"/>
            <a:chOff x="0" y="0"/>
            <a:chExt cx="607212" cy="607212"/>
          </a:xfrm>
        </p:grpSpPr>
        <p:sp>
          <p:nvSpPr>
            <p:cNvPr id="19" name="Freeform 19"/>
            <p:cNvSpPr/>
            <p:nvPr/>
          </p:nvSpPr>
          <p:spPr>
            <a:xfrm>
              <a:off x="0" y="0"/>
              <a:ext cx="607187" cy="607187"/>
            </a:xfrm>
            <a:custGeom>
              <a:avLst/>
              <a:gdLst/>
              <a:ahLst/>
              <a:cxnLst/>
              <a:rect l="l" t="t" r="r" b="b"/>
              <a:pathLst>
                <a:path w="607187" h="607187">
                  <a:moveTo>
                    <a:pt x="0" y="303657"/>
                  </a:moveTo>
                  <a:cubicBezTo>
                    <a:pt x="0" y="135890"/>
                    <a:pt x="135890" y="0"/>
                    <a:pt x="303657" y="0"/>
                  </a:cubicBezTo>
                  <a:cubicBezTo>
                    <a:pt x="471424" y="0"/>
                    <a:pt x="607187" y="135890"/>
                    <a:pt x="607187" y="303657"/>
                  </a:cubicBezTo>
                  <a:cubicBezTo>
                    <a:pt x="607187" y="471424"/>
                    <a:pt x="471297" y="607187"/>
                    <a:pt x="303657" y="607187"/>
                  </a:cubicBezTo>
                  <a:cubicBezTo>
                    <a:pt x="136017" y="607187"/>
                    <a:pt x="0" y="471297"/>
                    <a:pt x="0" y="303657"/>
                  </a:cubicBezTo>
                  <a:close/>
                </a:path>
              </a:pathLst>
            </a:custGeom>
            <a:solidFill>
              <a:srgbClr val="FF954F"/>
            </a:solidFill>
            <a:ln w="12700">
              <a:solidFill>
                <a:srgbClr val="000000"/>
              </a:solidFill>
            </a:ln>
          </p:spPr>
        </p:sp>
      </p:grpSp>
      <p:sp>
        <p:nvSpPr>
          <p:cNvPr id="20" name="TextBox 20"/>
          <p:cNvSpPr txBox="1"/>
          <p:nvPr/>
        </p:nvSpPr>
        <p:spPr>
          <a:xfrm>
            <a:off x="12182475" y="2108444"/>
            <a:ext cx="182166" cy="274882"/>
          </a:xfrm>
          <a:prstGeom prst="rect">
            <a:avLst/>
          </a:prstGeom>
        </p:spPr>
        <p:txBody>
          <a:bodyPr lIns="0" tIns="0" rIns="0" bIns="0" rtlCol="0" anchor="t">
            <a:spAutoFit/>
          </a:bodyPr>
          <a:lstStyle/>
          <a:p>
            <a:pPr algn="l">
              <a:lnSpc>
                <a:spcPts val="1810"/>
              </a:lnSpc>
            </a:pPr>
            <a:r>
              <a:rPr lang="en-US" sz="1375">
                <a:solidFill>
                  <a:srgbClr val="000000"/>
                </a:solidFill>
                <a:latin typeface="Times New Roman" panose="02020603050405020304"/>
                <a:ea typeface="Times New Roman" panose="02020603050405020304"/>
                <a:cs typeface="Times New Roman" panose="02020603050405020304"/>
                <a:sym typeface="Times New Roman" panose="02020603050405020304"/>
              </a:rPr>
              <a:t>1</a:t>
            </a:r>
            <a:endParaRPr lang="en-US" sz="1375">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21" name="TextBox 21"/>
          <p:cNvSpPr txBox="1"/>
          <p:nvPr/>
        </p:nvSpPr>
        <p:spPr>
          <a:xfrm>
            <a:off x="10076707" y="2615956"/>
            <a:ext cx="2182568" cy="312391"/>
          </a:xfrm>
          <a:prstGeom prst="rect">
            <a:avLst/>
          </a:prstGeom>
        </p:spPr>
        <p:txBody>
          <a:bodyPr lIns="0" tIns="0" rIns="0" bIns="0" rtlCol="0" anchor="t">
            <a:spAutoFit/>
          </a:bodyPr>
          <a:lstStyle/>
          <a:p>
            <a:pPr algn="l">
              <a:lnSpc>
                <a:spcPts val="2185"/>
              </a:lnSpc>
            </a:pPr>
            <a:r>
              <a:rPr lang="en-US" sz="1685">
                <a:solidFill>
                  <a:srgbClr val="67534F"/>
                </a:solidFill>
                <a:latin typeface="Times New Roman" panose="02020603050405020304"/>
                <a:ea typeface="Times New Roman" panose="02020603050405020304"/>
                <a:cs typeface="Times New Roman" panose="02020603050405020304"/>
                <a:sym typeface="Times New Roman" panose="02020603050405020304"/>
              </a:rPr>
              <a:t>JWT Token Validation</a:t>
            </a:r>
            <a:endParaRPr lang="en-US" sz="1685">
              <a:solidFill>
                <a:srgbClr val="67534F"/>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22" name="TextBox 22"/>
          <p:cNvSpPr txBox="1"/>
          <p:nvPr/>
        </p:nvSpPr>
        <p:spPr>
          <a:xfrm>
            <a:off x="10076707" y="3051572"/>
            <a:ext cx="4393702" cy="225923"/>
          </a:xfrm>
          <a:prstGeom prst="rect">
            <a:avLst/>
          </a:prstGeom>
        </p:spPr>
        <p:txBody>
          <a:bodyPr lIns="0" tIns="0" rIns="0" bIns="0" rtlCol="0" anchor="t">
            <a:spAutoFit/>
          </a:bodyPr>
          <a:lstStyle/>
          <a:p>
            <a:pPr algn="l">
              <a:lnSpc>
                <a:spcPts val="1500"/>
              </a:lnSpc>
            </a:pPr>
            <a:r>
              <a:rPr lang="en-US" sz="1185">
                <a:solidFill>
                  <a:srgbClr val="67534F"/>
                </a:solidFill>
                <a:latin typeface="Times New Roman" panose="02020603050405020304"/>
                <a:ea typeface="Times New Roman" panose="02020603050405020304"/>
                <a:cs typeface="Times New Roman" panose="02020603050405020304"/>
                <a:sym typeface="Times New Roman" panose="02020603050405020304"/>
              </a:rPr>
              <a:t>Verify token authenticity and expiry</a:t>
            </a:r>
            <a:endParaRPr lang="en-US" sz="1185">
              <a:solidFill>
                <a:srgbClr val="67534F"/>
              </a:solidFill>
              <a:latin typeface="Times New Roman" panose="02020603050405020304"/>
              <a:ea typeface="Times New Roman" panose="02020603050405020304"/>
              <a:cs typeface="Times New Roman" panose="02020603050405020304"/>
              <a:sym typeface="Times New Roman" panose="02020603050405020304"/>
            </a:endParaRPr>
          </a:p>
        </p:txBody>
      </p:sp>
      <p:grpSp>
        <p:nvGrpSpPr>
          <p:cNvPr id="23" name="Group 23"/>
          <p:cNvGrpSpPr/>
          <p:nvPr/>
        </p:nvGrpSpPr>
        <p:grpSpPr>
          <a:xfrm rot="0">
            <a:off x="9905848" y="3827859"/>
            <a:ext cx="4735411" cy="1183329"/>
            <a:chOff x="0" y="0"/>
            <a:chExt cx="6313881" cy="1577772"/>
          </a:xfrm>
        </p:grpSpPr>
        <p:sp>
          <p:nvSpPr>
            <p:cNvPr id="24" name="Freeform 24"/>
            <p:cNvSpPr/>
            <p:nvPr/>
          </p:nvSpPr>
          <p:spPr>
            <a:xfrm>
              <a:off x="0" y="0"/>
              <a:ext cx="6313932" cy="1577721"/>
            </a:xfrm>
            <a:custGeom>
              <a:avLst/>
              <a:gdLst/>
              <a:ahLst/>
              <a:cxnLst/>
              <a:rect l="l" t="t" r="r" b="b"/>
              <a:pathLst>
                <a:path w="6313932" h="1577721">
                  <a:moveTo>
                    <a:pt x="0" y="121920"/>
                  </a:moveTo>
                  <a:cubicBezTo>
                    <a:pt x="0" y="54610"/>
                    <a:pt x="54610" y="0"/>
                    <a:pt x="121920" y="0"/>
                  </a:cubicBezTo>
                  <a:lnTo>
                    <a:pt x="6192012" y="0"/>
                  </a:lnTo>
                  <a:cubicBezTo>
                    <a:pt x="6259322" y="0"/>
                    <a:pt x="6313932" y="54610"/>
                    <a:pt x="6313932" y="121920"/>
                  </a:cubicBezTo>
                  <a:lnTo>
                    <a:pt x="6313932" y="1455801"/>
                  </a:lnTo>
                  <a:cubicBezTo>
                    <a:pt x="6313932" y="1523111"/>
                    <a:pt x="6259322" y="1577721"/>
                    <a:pt x="6192012" y="1577721"/>
                  </a:cubicBezTo>
                  <a:lnTo>
                    <a:pt x="121920" y="1577721"/>
                  </a:lnTo>
                  <a:cubicBezTo>
                    <a:pt x="54610" y="1577721"/>
                    <a:pt x="0" y="1523111"/>
                    <a:pt x="0" y="1455801"/>
                  </a:cubicBezTo>
                  <a:close/>
                </a:path>
              </a:pathLst>
            </a:custGeom>
            <a:solidFill>
              <a:srgbClr val="FFFFF4">
                <a:alpha val="90196"/>
              </a:srgbClr>
            </a:solidFill>
            <a:ln w="12700">
              <a:solidFill>
                <a:srgbClr val="000000"/>
              </a:solidFill>
            </a:ln>
          </p:spPr>
        </p:sp>
      </p:grpSp>
      <p:grpSp>
        <p:nvGrpSpPr>
          <p:cNvPr id="25" name="Group 25"/>
          <p:cNvGrpSpPr/>
          <p:nvPr/>
        </p:nvGrpSpPr>
        <p:grpSpPr>
          <a:xfrm rot="0">
            <a:off x="9905848" y="3808809"/>
            <a:ext cx="4735411" cy="76200"/>
            <a:chOff x="0" y="0"/>
            <a:chExt cx="6313881" cy="101600"/>
          </a:xfrm>
        </p:grpSpPr>
        <p:sp>
          <p:nvSpPr>
            <p:cNvPr id="26" name="Freeform 26"/>
            <p:cNvSpPr/>
            <p:nvPr/>
          </p:nvSpPr>
          <p:spPr>
            <a:xfrm>
              <a:off x="0" y="0"/>
              <a:ext cx="6313932" cy="101600"/>
            </a:xfrm>
            <a:custGeom>
              <a:avLst/>
              <a:gdLst/>
              <a:ahLst/>
              <a:cxnLst/>
              <a:rect l="l" t="t" r="r" b="b"/>
              <a:pathLst>
                <a:path w="6313932" h="101600">
                  <a:moveTo>
                    <a:pt x="0" y="50800"/>
                  </a:moveTo>
                  <a:cubicBezTo>
                    <a:pt x="0" y="22733"/>
                    <a:pt x="22733" y="0"/>
                    <a:pt x="50800" y="0"/>
                  </a:cubicBezTo>
                  <a:lnTo>
                    <a:pt x="6263132" y="0"/>
                  </a:lnTo>
                  <a:cubicBezTo>
                    <a:pt x="6291199" y="0"/>
                    <a:pt x="6313932" y="22733"/>
                    <a:pt x="6313932" y="50800"/>
                  </a:cubicBezTo>
                  <a:cubicBezTo>
                    <a:pt x="6313932" y="78867"/>
                    <a:pt x="6291199" y="101600"/>
                    <a:pt x="6263132" y="101600"/>
                  </a:cubicBezTo>
                  <a:lnTo>
                    <a:pt x="50800" y="101600"/>
                  </a:lnTo>
                  <a:cubicBezTo>
                    <a:pt x="22733" y="101600"/>
                    <a:pt x="0" y="78867"/>
                    <a:pt x="0" y="50800"/>
                  </a:cubicBezTo>
                  <a:close/>
                </a:path>
              </a:pathLst>
            </a:custGeom>
            <a:solidFill>
              <a:srgbClr val="FF954F"/>
            </a:solidFill>
            <a:ln w="12700">
              <a:solidFill>
                <a:srgbClr val="000000"/>
              </a:solidFill>
            </a:ln>
          </p:spPr>
        </p:sp>
      </p:grpSp>
      <p:grpSp>
        <p:nvGrpSpPr>
          <p:cNvPr id="27" name="Group 27"/>
          <p:cNvGrpSpPr/>
          <p:nvPr/>
        </p:nvGrpSpPr>
        <p:grpSpPr>
          <a:xfrm rot="0">
            <a:off x="12045848" y="3600155"/>
            <a:ext cx="455409" cy="455409"/>
            <a:chOff x="0" y="0"/>
            <a:chExt cx="607212" cy="607212"/>
          </a:xfrm>
        </p:grpSpPr>
        <p:sp>
          <p:nvSpPr>
            <p:cNvPr id="28" name="Freeform 28"/>
            <p:cNvSpPr/>
            <p:nvPr/>
          </p:nvSpPr>
          <p:spPr>
            <a:xfrm>
              <a:off x="0" y="0"/>
              <a:ext cx="607187" cy="607187"/>
            </a:xfrm>
            <a:custGeom>
              <a:avLst/>
              <a:gdLst/>
              <a:ahLst/>
              <a:cxnLst/>
              <a:rect l="l" t="t" r="r" b="b"/>
              <a:pathLst>
                <a:path w="607187" h="607187">
                  <a:moveTo>
                    <a:pt x="0" y="303657"/>
                  </a:moveTo>
                  <a:cubicBezTo>
                    <a:pt x="0" y="135890"/>
                    <a:pt x="135890" y="0"/>
                    <a:pt x="303657" y="0"/>
                  </a:cubicBezTo>
                  <a:cubicBezTo>
                    <a:pt x="471424" y="0"/>
                    <a:pt x="607187" y="135890"/>
                    <a:pt x="607187" y="303657"/>
                  </a:cubicBezTo>
                  <a:cubicBezTo>
                    <a:pt x="607187" y="471424"/>
                    <a:pt x="471297" y="607187"/>
                    <a:pt x="303657" y="607187"/>
                  </a:cubicBezTo>
                  <a:cubicBezTo>
                    <a:pt x="136017" y="607187"/>
                    <a:pt x="0" y="471297"/>
                    <a:pt x="0" y="303657"/>
                  </a:cubicBezTo>
                  <a:close/>
                </a:path>
              </a:pathLst>
            </a:custGeom>
            <a:solidFill>
              <a:srgbClr val="FF954F"/>
            </a:solidFill>
            <a:ln w="12700">
              <a:solidFill>
                <a:srgbClr val="000000"/>
              </a:solidFill>
            </a:ln>
          </p:spPr>
        </p:sp>
      </p:grpSp>
      <p:sp>
        <p:nvSpPr>
          <p:cNvPr id="29" name="TextBox 29"/>
          <p:cNvSpPr txBox="1"/>
          <p:nvPr/>
        </p:nvSpPr>
        <p:spPr>
          <a:xfrm>
            <a:off x="12182475" y="3671297"/>
            <a:ext cx="182166" cy="274882"/>
          </a:xfrm>
          <a:prstGeom prst="rect">
            <a:avLst/>
          </a:prstGeom>
        </p:spPr>
        <p:txBody>
          <a:bodyPr lIns="0" tIns="0" rIns="0" bIns="0" rtlCol="0" anchor="t">
            <a:spAutoFit/>
          </a:bodyPr>
          <a:lstStyle/>
          <a:p>
            <a:pPr algn="l">
              <a:lnSpc>
                <a:spcPts val="1810"/>
              </a:lnSpc>
            </a:pPr>
            <a:r>
              <a:rPr lang="en-US" sz="1375">
                <a:solidFill>
                  <a:srgbClr val="000000"/>
                </a:solidFill>
                <a:latin typeface="Times New Roman" panose="02020603050405020304"/>
                <a:ea typeface="Times New Roman" panose="02020603050405020304"/>
                <a:cs typeface="Times New Roman" panose="02020603050405020304"/>
                <a:sym typeface="Times New Roman" panose="02020603050405020304"/>
              </a:rPr>
              <a:t>2</a:t>
            </a:r>
            <a:endParaRPr lang="en-US" sz="1375">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30" name="TextBox 30"/>
          <p:cNvSpPr txBox="1"/>
          <p:nvPr/>
        </p:nvSpPr>
        <p:spPr>
          <a:xfrm>
            <a:off x="10076707" y="4178798"/>
            <a:ext cx="2182568" cy="312391"/>
          </a:xfrm>
          <a:prstGeom prst="rect">
            <a:avLst/>
          </a:prstGeom>
        </p:spPr>
        <p:txBody>
          <a:bodyPr lIns="0" tIns="0" rIns="0" bIns="0" rtlCol="0" anchor="t">
            <a:spAutoFit/>
          </a:bodyPr>
          <a:lstStyle/>
          <a:p>
            <a:pPr algn="l">
              <a:lnSpc>
                <a:spcPts val="2185"/>
              </a:lnSpc>
            </a:pPr>
            <a:r>
              <a:rPr lang="en-US" sz="1685">
                <a:solidFill>
                  <a:srgbClr val="67534F"/>
                </a:solidFill>
                <a:latin typeface="Times New Roman" panose="02020603050405020304"/>
                <a:ea typeface="Times New Roman" panose="02020603050405020304"/>
                <a:cs typeface="Times New Roman" panose="02020603050405020304"/>
                <a:sym typeface="Times New Roman" panose="02020603050405020304"/>
              </a:rPr>
              <a:t>Identity Extraction</a:t>
            </a:r>
            <a:endParaRPr lang="en-US" sz="1685">
              <a:solidFill>
                <a:srgbClr val="67534F"/>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31" name="TextBox 31"/>
          <p:cNvSpPr txBox="1"/>
          <p:nvPr/>
        </p:nvSpPr>
        <p:spPr>
          <a:xfrm>
            <a:off x="10076707" y="4614415"/>
            <a:ext cx="4393702" cy="225923"/>
          </a:xfrm>
          <a:prstGeom prst="rect">
            <a:avLst/>
          </a:prstGeom>
        </p:spPr>
        <p:txBody>
          <a:bodyPr lIns="0" tIns="0" rIns="0" bIns="0" rtlCol="0" anchor="t">
            <a:spAutoFit/>
          </a:bodyPr>
          <a:lstStyle/>
          <a:p>
            <a:pPr algn="l">
              <a:lnSpc>
                <a:spcPts val="1500"/>
              </a:lnSpc>
            </a:pPr>
            <a:r>
              <a:rPr lang="en-US" sz="1185">
                <a:solidFill>
                  <a:srgbClr val="67534F"/>
                </a:solidFill>
                <a:latin typeface="Times New Roman" panose="02020603050405020304"/>
                <a:ea typeface="Times New Roman" panose="02020603050405020304"/>
                <a:cs typeface="Times New Roman" panose="02020603050405020304"/>
                <a:sym typeface="Times New Roman" panose="02020603050405020304"/>
              </a:rPr>
              <a:t>Extract user ID and role claims</a:t>
            </a:r>
            <a:endParaRPr lang="en-US" sz="1185">
              <a:solidFill>
                <a:srgbClr val="67534F"/>
              </a:solidFill>
              <a:latin typeface="Times New Roman" panose="02020603050405020304"/>
              <a:ea typeface="Times New Roman" panose="02020603050405020304"/>
              <a:cs typeface="Times New Roman" panose="02020603050405020304"/>
              <a:sym typeface="Times New Roman" panose="02020603050405020304"/>
            </a:endParaRPr>
          </a:p>
        </p:txBody>
      </p:sp>
      <p:grpSp>
        <p:nvGrpSpPr>
          <p:cNvPr id="32" name="Group 32"/>
          <p:cNvGrpSpPr/>
          <p:nvPr/>
        </p:nvGrpSpPr>
        <p:grpSpPr>
          <a:xfrm rot="0">
            <a:off x="9905848" y="5390702"/>
            <a:ext cx="4735411" cy="1183329"/>
            <a:chOff x="0" y="0"/>
            <a:chExt cx="6313881" cy="1577772"/>
          </a:xfrm>
        </p:grpSpPr>
        <p:sp>
          <p:nvSpPr>
            <p:cNvPr id="33" name="Freeform 33"/>
            <p:cNvSpPr/>
            <p:nvPr/>
          </p:nvSpPr>
          <p:spPr>
            <a:xfrm>
              <a:off x="0" y="0"/>
              <a:ext cx="6313932" cy="1577721"/>
            </a:xfrm>
            <a:custGeom>
              <a:avLst/>
              <a:gdLst/>
              <a:ahLst/>
              <a:cxnLst/>
              <a:rect l="l" t="t" r="r" b="b"/>
              <a:pathLst>
                <a:path w="6313932" h="1577721">
                  <a:moveTo>
                    <a:pt x="0" y="121920"/>
                  </a:moveTo>
                  <a:cubicBezTo>
                    <a:pt x="0" y="54610"/>
                    <a:pt x="54610" y="0"/>
                    <a:pt x="121920" y="0"/>
                  </a:cubicBezTo>
                  <a:lnTo>
                    <a:pt x="6192012" y="0"/>
                  </a:lnTo>
                  <a:cubicBezTo>
                    <a:pt x="6259322" y="0"/>
                    <a:pt x="6313932" y="54610"/>
                    <a:pt x="6313932" y="121920"/>
                  </a:cubicBezTo>
                  <a:lnTo>
                    <a:pt x="6313932" y="1455801"/>
                  </a:lnTo>
                  <a:cubicBezTo>
                    <a:pt x="6313932" y="1523111"/>
                    <a:pt x="6259322" y="1577721"/>
                    <a:pt x="6192012" y="1577721"/>
                  </a:cubicBezTo>
                  <a:lnTo>
                    <a:pt x="121920" y="1577721"/>
                  </a:lnTo>
                  <a:cubicBezTo>
                    <a:pt x="54610" y="1577721"/>
                    <a:pt x="0" y="1523111"/>
                    <a:pt x="0" y="1455801"/>
                  </a:cubicBezTo>
                  <a:close/>
                </a:path>
              </a:pathLst>
            </a:custGeom>
            <a:solidFill>
              <a:srgbClr val="FFFFF4">
                <a:alpha val="90196"/>
              </a:srgbClr>
            </a:solidFill>
            <a:ln w="12700">
              <a:solidFill>
                <a:srgbClr val="000000"/>
              </a:solidFill>
            </a:ln>
          </p:spPr>
        </p:sp>
      </p:grpSp>
      <p:grpSp>
        <p:nvGrpSpPr>
          <p:cNvPr id="34" name="Group 34"/>
          <p:cNvGrpSpPr/>
          <p:nvPr/>
        </p:nvGrpSpPr>
        <p:grpSpPr>
          <a:xfrm rot="0">
            <a:off x="9905848" y="5371652"/>
            <a:ext cx="4735411" cy="76200"/>
            <a:chOff x="0" y="0"/>
            <a:chExt cx="6313881" cy="101600"/>
          </a:xfrm>
        </p:grpSpPr>
        <p:sp>
          <p:nvSpPr>
            <p:cNvPr id="35" name="Freeform 35"/>
            <p:cNvSpPr/>
            <p:nvPr/>
          </p:nvSpPr>
          <p:spPr>
            <a:xfrm>
              <a:off x="0" y="0"/>
              <a:ext cx="6313932" cy="101600"/>
            </a:xfrm>
            <a:custGeom>
              <a:avLst/>
              <a:gdLst/>
              <a:ahLst/>
              <a:cxnLst/>
              <a:rect l="l" t="t" r="r" b="b"/>
              <a:pathLst>
                <a:path w="6313932" h="101600">
                  <a:moveTo>
                    <a:pt x="0" y="50800"/>
                  </a:moveTo>
                  <a:cubicBezTo>
                    <a:pt x="0" y="22733"/>
                    <a:pt x="22733" y="0"/>
                    <a:pt x="50800" y="0"/>
                  </a:cubicBezTo>
                  <a:lnTo>
                    <a:pt x="6263132" y="0"/>
                  </a:lnTo>
                  <a:cubicBezTo>
                    <a:pt x="6291199" y="0"/>
                    <a:pt x="6313932" y="22733"/>
                    <a:pt x="6313932" y="50800"/>
                  </a:cubicBezTo>
                  <a:cubicBezTo>
                    <a:pt x="6313932" y="78867"/>
                    <a:pt x="6291199" y="101600"/>
                    <a:pt x="6263132" y="101600"/>
                  </a:cubicBezTo>
                  <a:lnTo>
                    <a:pt x="50800" y="101600"/>
                  </a:lnTo>
                  <a:cubicBezTo>
                    <a:pt x="22733" y="101600"/>
                    <a:pt x="0" y="78867"/>
                    <a:pt x="0" y="50800"/>
                  </a:cubicBezTo>
                  <a:close/>
                </a:path>
              </a:pathLst>
            </a:custGeom>
            <a:solidFill>
              <a:srgbClr val="FF954F"/>
            </a:solidFill>
            <a:ln w="12700">
              <a:solidFill>
                <a:srgbClr val="000000"/>
              </a:solidFill>
            </a:ln>
          </p:spPr>
        </p:sp>
      </p:grpSp>
      <p:grpSp>
        <p:nvGrpSpPr>
          <p:cNvPr id="36" name="Group 36"/>
          <p:cNvGrpSpPr/>
          <p:nvPr/>
        </p:nvGrpSpPr>
        <p:grpSpPr>
          <a:xfrm rot="0">
            <a:off x="12045848" y="5162998"/>
            <a:ext cx="455409" cy="455409"/>
            <a:chOff x="0" y="0"/>
            <a:chExt cx="607212" cy="607212"/>
          </a:xfrm>
        </p:grpSpPr>
        <p:sp>
          <p:nvSpPr>
            <p:cNvPr id="37" name="Freeform 37"/>
            <p:cNvSpPr/>
            <p:nvPr/>
          </p:nvSpPr>
          <p:spPr>
            <a:xfrm>
              <a:off x="0" y="0"/>
              <a:ext cx="607187" cy="607187"/>
            </a:xfrm>
            <a:custGeom>
              <a:avLst/>
              <a:gdLst/>
              <a:ahLst/>
              <a:cxnLst/>
              <a:rect l="l" t="t" r="r" b="b"/>
              <a:pathLst>
                <a:path w="607187" h="607187">
                  <a:moveTo>
                    <a:pt x="0" y="303657"/>
                  </a:moveTo>
                  <a:cubicBezTo>
                    <a:pt x="0" y="135890"/>
                    <a:pt x="135890" y="0"/>
                    <a:pt x="303657" y="0"/>
                  </a:cubicBezTo>
                  <a:cubicBezTo>
                    <a:pt x="471424" y="0"/>
                    <a:pt x="607187" y="135890"/>
                    <a:pt x="607187" y="303657"/>
                  </a:cubicBezTo>
                  <a:cubicBezTo>
                    <a:pt x="607187" y="471424"/>
                    <a:pt x="471297" y="607187"/>
                    <a:pt x="303657" y="607187"/>
                  </a:cubicBezTo>
                  <a:cubicBezTo>
                    <a:pt x="136017" y="607187"/>
                    <a:pt x="0" y="471297"/>
                    <a:pt x="0" y="303657"/>
                  </a:cubicBezTo>
                  <a:close/>
                </a:path>
              </a:pathLst>
            </a:custGeom>
            <a:solidFill>
              <a:srgbClr val="FF954F"/>
            </a:solidFill>
            <a:ln w="12700">
              <a:solidFill>
                <a:srgbClr val="000000"/>
              </a:solidFill>
            </a:ln>
          </p:spPr>
        </p:sp>
      </p:grpSp>
      <p:sp>
        <p:nvSpPr>
          <p:cNvPr id="38" name="TextBox 38"/>
          <p:cNvSpPr txBox="1"/>
          <p:nvPr/>
        </p:nvSpPr>
        <p:spPr>
          <a:xfrm>
            <a:off x="12182475" y="5234140"/>
            <a:ext cx="182166" cy="274882"/>
          </a:xfrm>
          <a:prstGeom prst="rect">
            <a:avLst/>
          </a:prstGeom>
        </p:spPr>
        <p:txBody>
          <a:bodyPr lIns="0" tIns="0" rIns="0" bIns="0" rtlCol="0" anchor="t">
            <a:spAutoFit/>
          </a:bodyPr>
          <a:lstStyle/>
          <a:p>
            <a:pPr algn="l">
              <a:lnSpc>
                <a:spcPts val="1810"/>
              </a:lnSpc>
            </a:pPr>
            <a:r>
              <a:rPr lang="en-US" sz="1375">
                <a:solidFill>
                  <a:srgbClr val="000000"/>
                </a:solidFill>
                <a:latin typeface="Times New Roman" panose="02020603050405020304"/>
                <a:ea typeface="Times New Roman" panose="02020603050405020304"/>
                <a:cs typeface="Times New Roman" panose="02020603050405020304"/>
                <a:sym typeface="Times New Roman" panose="02020603050405020304"/>
              </a:rPr>
              <a:t>3</a:t>
            </a:r>
            <a:endParaRPr lang="en-US" sz="1375">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39" name="TextBox 39"/>
          <p:cNvSpPr txBox="1"/>
          <p:nvPr/>
        </p:nvSpPr>
        <p:spPr>
          <a:xfrm>
            <a:off x="10076707" y="5741641"/>
            <a:ext cx="2182568" cy="312391"/>
          </a:xfrm>
          <a:prstGeom prst="rect">
            <a:avLst/>
          </a:prstGeom>
        </p:spPr>
        <p:txBody>
          <a:bodyPr lIns="0" tIns="0" rIns="0" bIns="0" rtlCol="0" anchor="t">
            <a:spAutoFit/>
          </a:bodyPr>
          <a:lstStyle/>
          <a:p>
            <a:pPr algn="l">
              <a:lnSpc>
                <a:spcPts val="2185"/>
              </a:lnSpc>
            </a:pPr>
            <a:r>
              <a:rPr lang="en-US" sz="1685">
                <a:solidFill>
                  <a:srgbClr val="67534F"/>
                </a:solidFill>
                <a:latin typeface="Times New Roman" panose="02020603050405020304"/>
                <a:ea typeface="Times New Roman" panose="02020603050405020304"/>
                <a:cs typeface="Times New Roman" panose="02020603050405020304"/>
                <a:sym typeface="Times New Roman" panose="02020603050405020304"/>
              </a:rPr>
              <a:t>Role-Based Checks</a:t>
            </a:r>
            <a:endParaRPr lang="en-US" sz="1685">
              <a:solidFill>
                <a:srgbClr val="67534F"/>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40" name="TextBox 40"/>
          <p:cNvSpPr txBox="1"/>
          <p:nvPr/>
        </p:nvSpPr>
        <p:spPr>
          <a:xfrm>
            <a:off x="10076707" y="6177258"/>
            <a:ext cx="4393702" cy="225923"/>
          </a:xfrm>
          <a:prstGeom prst="rect">
            <a:avLst/>
          </a:prstGeom>
        </p:spPr>
        <p:txBody>
          <a:bodyPr lIns="0" tIns="0" rIns="0" bIns="0" rtlCol="0" anchor="t">
            <a:spAutoFit/>
          </a:bodyPr>
          <a:lstStyle/>
          <a:p>
            <a:pPr algn="l">
              <a:lnSpc>
                <a:spcPts val="1500"/>
              </a:lnSpc>
            </a:pPr>
            <a:r>
              <a:rPr lang="en-US" sz="1185">
                <a:solidFill>
                  <a:srgbClr val="67534F"/>
                </a:solidFill>
                <a:latin typeface="Times New Roman" panose="02020603050405020304"/>
                <a:ea typeface="Times New Roman" panose="02020603050405020304"/>
                <a:cs typeface="Times New Roman" panose="02020603050405020304"/>
                <a:sym typeface="Times New Roman" panose="02020603050405020304"/>
              </a:rPr>
              <a:t>Enforce route-level permissions</a:t>
            </a:r>
            <a:endParaRPr lang="en-US" sz="1185">
              <a:solidFill>
                <a:srgbClr val="67534F"/>
              </a:solidFill>
              <a:latin typeface="Times New Roman" panose="02020603050405020304"/>
              <a:ea typeface="Times New Roman" panose="02020603050405020304"/>
              <a:cs typeface="Times New Roman" panose="02020603050405020304"/>
              <a:sym typeface="Times New Roman" panose="02020603050405020304"/>
            </a:endParaRPr>
          </a:p>
        </p:txBody>
      </p:sp>
      <p:grpSp>
        <p:nvGrpSpPr>
          <p:cNvPr id="41" name="Group 41"/>
          <p:cNvGrpSpPr/>
          <p:nvPr/>
        </p:nvGrpSpPr>
        <p:grpSpPr>
          <a:xfrm rot="0">
            <a:off x="9905848" y="6953545"/>
            <a:ext cx="4735411" cy="1183329"/>
            <a:chOff x="0" y="0"/>
            <a:chExt cx="6313881" cy="1577772"/>
          </a:xfrm>
        </p:grpSpPr>
        <p:sp>
          <p:nvSpPr>
            <p:cNvPr id="42" name="Freeform 42"/>
            <p:cNvSpPr/>
            <p:nvPr/>
          </p:nvSpPr>
          <p:spPr>
            <a:xfrm>
              <a:off x="0" y="0"/>
              <a:ext cx="6313932" cy="1577721"/>
            </a:xfrm>
            <a:custGeom>
              <a:avLst/>
              <a:gdLst/>
              <a:ahLst/>
              <a:cxnLst/>
              <a:rect l="l" t="t" r="r" b="b"/>
              <a:pathLst>
                <a:path w="6313932" h="1577721">
                  <a:moveTo>
                    <a:pt x="0" y="121920"/>
                  </a:moveTo>
                  <a:cubicBezTo>
                    <a:pt x="0" y="54610"/>
                    <a:pt x="54610" y="0"/>
                    <a:pt x="121920" y="0"/>
                  </a:cubicBezTo>
                  <a:lnTo>
                    <a:pt x="6192012" y="0"/>
                  </a:lnTo>
                  <a:cubicBezTo>
                    <a:pt x="6259322" y="0"/>
                    <a:pt x="6313932" y="54610"/>
                    <a:pt x="6313932" y="121920"/>
                  </a:cubicBezTo>
                  <a:lnTo>
                    <a:pt x="6313932" y="1455801"/>
                  </a:lnTo>
                  <a:cubicBezTo>
                    <a:pt x="6313932" y="1523111"/>
                    <a:pt x="6259322" y="1577721"/>
                    <a:pt x="6192012" y="1577721"/>
                  </a:cubicBezTo>
                  <a:lnTo>
                    <a:pt x="121920" y="1577721"/>
                  </a:lnTo>
                  <a:cubicBezTo>
                    <a:pt x="54610" y="1577721"/>
                    <a:pt x="0" y="1523111"/>
                    <a:pt x="0" y="1455801"/>
                  </a:cubicBezTo>
                  <a:close/>
                </a:path>
              </a:pathLst>
            </a:custGeom>
            <a:solidFill>
              <a:srgbClr val="FFFFF4">
                <a:alpha val="90196"/>
              </a:srgbClr>
            </a:solidFill>
            <a:ln w="12700">
              <a:solidFill>
                <a:srgbClr val="000000"/>
              </a:solidFill>
            </a:ln>
          </p:spPr>
        </p:sp>
      </p:grpSp>
      <p:grpSp>
        <p:nvGrpSpPr>
          <p:cNvPr id="43" name="Group 43"/>
          <p:cNvGrpSpPr/>
          <p:nvPr/>
        </p:nvGrpSpPr>
        <p:grpSpPr>
          <a:xfrm rot="0">
            <a:off x="9905848" y="6934495"/>
            <a:ext cx="4735411" cy="76200"/>
            <a:chOff x="0" y="0"/>
            <a:chExt cx="6313881" cy="101600"/>
          </a:xfrm>
        </p:grpSpPr>
        <p:sp>
          <p:nvSpPr>
            <p:cNvPr id="44" name="Freeform 44"/>
            <p:cNvSpPr/>
            <p:nvPr/>
          </p:nvSpPr>
          <p:spPr>
            <a:xfrm>
              <a:off x="0" y="0"/>
              <a:ext cx="6313932" cy="101600"/>
            </a:xfrm>
            <a:custGeom>
              <a:avLst/>
              <a:gdLst/>
              <a:ahLst/>
              <a:cxnLst/>
              <a:rect l="l" t="t" r="r" b="b"/>
              <a:pathLst>
                <a:path w="6313932" h="101600">
                  <a:moveTo>
                    <a:pt x="0" y="50800"/>
                  </a:moveTo>
                  <a:cubicBezTo>
                    <a:pt x="0" y="22733"/>
                    <a:pt x="22733" y="0"/>
                    <a:pt x="50800" y="0"/>
                  </a:cubicBezTo>
                  <a:lnTo>
                    <a:pt x="6263132" y="0"/>
                  </a:lnTo>
                  <a:cubicBezTo>
                    <a:pt x="6291199" y="0"/>
                    <a:pt x="6313932" y="22733"/>
                    <a:pt x="6313932" y="50800"/>
                  </a:cubicBezTo>
                  <a:cubicBezTo>
                    <a:pt x="6313932" y="78867"/>
                    <a:pt x="6291199" y="101600"/>
                    <a:pt x="6263132" y="101600"/>
                  </a:cubicBezTo>
                  <a:lnTo>
                    <a:pt x="50800" y="101600"/>
                  </a:lnTo>
                  <a:cubicBezTo>
                    <a:pt x="22733" y="101600"/>
                    <a:pt x="0" y="78867"/>
                    <a:pt x="0" y="50800"/>
                  </a:cubicBezTo>
                  <a:close/>
                </a:path>
              </a:pathLst>
            </a:custGeom>
            <a:solidFill>
              <a:srgbClr val="FF954F"/>
            </a:solidFill>
            <a:ln w="12700">
              <a:solidFill>
                <a:srgbClr val="000000"/>
              </a:solidFill>
            </a:ln>
          </p:spPr>
        </p:sp>
      </p:grpSp>
      <p:grpSp>
        <p:nvGrpSpPr>
          <p:cNvPr id="45" name="Group 45"/>
          <p:cNvGrpSpPr/>
          <p:nvPr/>
        </p:nvGrpSpPr>
        <p:grpSpPr>
          <a:xfrm rot="0">
            <a:off x="12045848" y="6725841"/>
            <a:ext cx="455409" cy="455409"/>
            <a:chOff x="0" y="0"/>
            <a:chExt cx="607212" cy="607212"/>
          </a:xfrm>
        </p:grpSpPr>
        <p:sp>
          <p:nvSpPr>
            <p:cNvPr id="46" name="Freeform 46"/>
            <p:cNvSpPr/>
            <p:nvPr/>
          </p:nvSpPr>
          <p:spPr>
            <a:xfrm>
              <a:off x="0" y="0"/>
              <a:ext cx="607187" cy="607187"/>
            </a:xfrm>
            <a:custGeom>
              <a:avLst/>
              <a:gdLst/>
              <a:ahLst/>
              <a:cxnLst/>
              <a:rect l="l" t="t" r="r" b="b"/>
              <a:pathLst>
                <a:path w="607187" h="607187">
                  <a:moveTo>
                    <a:pt x="0" y="303657"/>
                  </a:moveTo>
                  <a:cubicBezTo>
                    <a:pt x="0" y="135890"/>
                    <a:pt x="135890" y="0"/>
                    <a:pt x="303657" y="0"/>
                  </a:cubicBezTo>
                  <a:cubicBezTo>
                    <a:pt x="471424" y="0"/>
                    <a:pt x="607187" y="135890"/>
                    <a:pt x="607187" y="303657"/>
                  </a:cubicBezTo>
                  <a:cubicBezTo>
                    <a:pt x="607187" y="471424"/>
                    <a:pt x="471297" y="607187"/>
                    <a:pt x="303657" y="607187"/>
                  </a:cubicBezTo>
                  <a:cubicBezTo>
                    <a:pt x="136017" y="607187"/>
                    <a:pt x="0" y="471297"/>
                    <a:pt x="0" y="303657"/>
                  </a:cubicBezTo>
                  <a:close/>
                </a:path>
              </a:pathLst>
            </a:custGeom>
            <a:solidFill>
              <a:srgbClr val="FF954F"/>
            </a:solidFill>
            <a:ln w="12700">
              <a:solidFill>
                <a:srgbClr val="000000"/>
              </a:solidFill>
            </a:ln>
          </p:spPr>
        </p:sp>
      </p:grpSp>
      <p:sp>
        <p:nvSpPr>
          <p:cNvPr id="47" name="TextBox 47"/>
          <p:cNvSpPr txBox="1"/>
          <p:nvPr/>
        </p:nvSpPr>
        <p:spPr>
          <a:xfrm>
            <a:off x="12182475" y="6796983"/>
            <a:ext cx="182166" cy="274882"/>
          </a:xfrm>
          <a:prstGeom prst="rect">
            <a:avLst/>
          </a:prstGeom>
        </p:spPr>
        <p:txBody>
          <a:bodyPr lIns="0" tIns="0" rIns="0" bIns="0" rtlCol="0" anchor="t">
            <a:spAutoFit/>
          </a:bodyPr>
          <a:lstStyle/>
          <a:p>
            <a:pPr algn="l">
              <a:lnSpc>
                <a:spcPts val="1810"/>
              </a:lnSpc>
            </a:pPr>
            <a:r>
              <a:rPr lang="en-US" sz="1375">
                <a:solidFill>
                  <a:srgbClr val="000000"/>
                </a:solidFill>
                <a:latin typeface="Times New Roman" panose="02020603050405020304"/>
                <a:ea typeface="Times New Roman" panose="02020603050405020304"/>
                <a:cs typeface="Times New Roman" panose="02020603050405020304"/>
                <a:sym typeface="Times New Roman" panose="02020603050405020304"/>
              </a:rPr>
              <a:t>4</a:t>
            </a:r>
            <a:endParaRPr lang="en-US" sz="1375">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48" name="TextBox 48"/>
          <p:cNvSpPr txBox="1"/>
          <p:nvPr/>
        </p:nvSpPr>
        <p:spPr>
          <a:xfrm>
            <a:off x="10076707" y="7304484"/>
            <a:ext cx="2182568" cy="312391"/>
          </a:xfrm>
          <a:prstGeom prst="rect">
            <a:avLst/>
          </a:prstGeom>
        </p:spPr>
        <p:txBody>
          <a:bodyPr lIns="0" tIns="0" rIns="0" bIns="0" rtlCol="0" anchor="t">
            <a:spAutoFit/>
          </a:bodyPr>
          <a:lstStyle/>
          <a:p>
            <a:pPr algn="l">
              <a:lnSpc>
                <a:spcPts val="2185"/>
              </a:lnSpc>
            </a:pPr>
            <a:r>
              <a:rPr lang="en-US" sz="1685">
                <a:solidFill>
                  <a:srgbClr val="67534F"/>
                </a:solidFill>
                <a:latin typeface="Times New Roman" panose="02020603050405020304"/>
                <a:ea typeface="Times New Roman" panose="02020603050405020304"/>
                <a:cs typeface="Times New Roman" panose="02020603050405020304"/>
                <a:sym typeface="Times New Roman" panose="02020603050405020304"/>
              </a:rPr>
              <a:t>Service Resolution</a:t>
            </a:r>
            <a:endParaRPr lang="en-US" sz="1685">
              <a:solidFill>
                <a:srgbClr val="67534F"/>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49" name="TextBox 49"/>
          <p:cNvSpPr txBox="1"/>
          <p:nvPr/>
        </p:nvSpPr>
        <p:spPr>
          <a:xfrm>
            <a:off x="10076707" y="7740101"/>
            <a:ext cx="4393702" cy="225923"/>
          </a:xfrm>
          <a:prstGeom prst="rect">
            <a:avLst/>
          </a:prstGeom>
        </p:spPr>
        <p:txBody>
          <a:bodyPr lIns="0" tIns="0" rIns="0" bIns="0" rtlCol="0" anchor="t">
            <a:spAutoFit/>
          </a:bodyPr>
          <a:lstStyle/>
          <a:p>
            <a:pPr algn="l">
              <a:lnSpc>
                <a:spcPts val="1500"/>
              </a:lnSpc>
            </a:pPr>
            <a:r>
              <a:rPr lang="en-US" sz="1185">
                <a:solidFill>
                  <a:srgbClr val="67534F"/>
                </a:solidFill>
                <a:latin typeface="Times New Roman" panose="02020603050405020304"/>
                <a:ea typeface="Times New Roman" panose="02020603050405020304"/>
                <a:cs typeface="Times New Roman" panose="02020603050405020304"/>
                <a:sym typeface="Times New Roman" panose="02020603050405020304"/>
              </a:rPr>
              <a:t>Discover target service via Eureka</a:t>
            </a:r>
            <a:endParaRPr lang="en-US" sz="1185">
              <a:solidFill>
                <a:srgbClr val="67534F"/>
              </a:solidFill>
              <a:latin typeface="Times New Roman" panose="02020603050405020304"/>
              <a:ea typeface="Times New Roman" panose="02020603050405020304"/>
              <a:cs typeface="Times New Roman" panose="02020603050405020304"/>
              <a:sym typeface="Times New Roman" panose="02020603050405020304"/>
            </a:endParaRPr>
          </a:p>
        </p:txBody>
      </p:sp>
      <p:grpSp>
        <p:nvGrpSpPr>
          <p:cNvPr id="50" name="Group 50"/>
          <p:cNvGrpSpPr/>
          <p:nvPr/>
        </p:nvGrpSpPr>
        <p:grpSpPr>
          <a:xfrm rot="0">
            <a:off x="9905848" y="8516388"/>
            <a:ext cx="4735411" cy="1183329"/>
            <a:chOff x="0" y="0"/>
            <a:chExt cx="6313881" cy="1577772"/>
          </a:xfrm>
        </p:grpSpPr>
        <p:sp>
          <p:nvSpPr>
            <p:cNvPr id="51" name="Freeform 51"/>
            <p:cNvSpPr/>
            <p:nvPr/>
          </p:nvSpPr>
          <p:spPr>
            <a:xfrm>
              <a:off x="0" y="0"/>
              <a:ext cx="6313932" cy="1577721"/>
            </a:xfrm>
            <a:custGeom>
              <a:avLst/>
              <a:gdLst/>
              <a:ahLst/>
              <a:cxnLst/>
              <a:rect l="l" t="t" r="r" b="b"/>
              <a:pathLst>
                <a:path w="6313932" h="1577721">
                  <a:moveTo>
                    <a:pt x="0" y="121920"/>
                  </a:moveTo>
                  <a:cubicBezTo>
                    <a:pt x="0" y="54610"/>
                    <a:pt x="54610" y="0"/>
                    <a:pt x="121920" y="0"/>
                  </a:cubicBezTo>
                  <a:lnTo>
                    <a:pt x="6192012" y="0"/>
                  </a:lnTo>
                  <a:cubicBezTo>
                    <a:pt x="6259322" y="0"/>
                    <a:pt x="6313932" y="54610"/>
                    <a:pt x="6313932" y="121920"/>
                  </a:cubicBezTo>
                  <a:lnTo>
                    <a:pt x="6313932" y="1455801"/>
                  </a:lnTo>
                  <a:cubicBezTo>
                    <a:pt x="6313932" y="1523111"/>
                    <a:pt x="6259322" y="1577721"/>
                    <a:pt x="6192012" y="1577721"/>
                  </a:cubicBezTo>
                  <a:lnTo>
                    <a:pt x="121920" y="1577721"/>
                  </a:lnTo>
                  <a:cubicBezTo>
                    <a:pt x="54610" y="1577721"/>
                    <a:pt x="0" y="1523111"/>
                    <a:pt x="0" y="1455801"/>
                  </a:cubicBezTo>
                  <a:close/>
                </a:path>
              </a:pathLst>
            </a:custGeom>
            <a:solidFill>
              <a:srgbClr val="FFFFF4">
                <a:alpha val="90196"/>
              </a:srgbClr>
            </a:solidFill>
            <a:ln w="12700">
              <a:solidFill>
                <a:srgbClr val="000000"/>
              </a:solidFill>
            </a:ln>
          </p:spPr>
        </p:sp>
      </p:grpSp>
      <p:grpSp>
        <p:nvGrpSpPr>
          <p:cNvPr id="52" name="Group 52"/>
          <p:cNvGrpSpPr/>
          <p:nvPr/>
        </p:nvGrpSpPr>
        <p:grpSpPr>
          <a:xfrm rot="0">
            <a:off x="9905848" y="8497338"/>
            <a:ext cx="4735411" cy="76200"/>
            <a:chOff x="0" y="0"/>
            <a:chExt cx="6313881" cy="101600"/>
          </a:xfrm>
        </p:grpSpPr>
        <p:sp>
          <p:nvSpPr>
            <p:cNvPr id="53" name="Freeform 53"/>
            <p:cNvSpPr/>
            <p:nvPr/>
          </p:nvSpPr>
          <p:spPr>
            <a:xfrm>
              <a:off x="0" y="0"/>
              <a:ext cx="6313932" cy="101600"/>
            </a:xfrm>
            <a:custGeom>
              <a:avLst/>
              <a:gdLst/>
              <a:ahLst/>
              <a:cxnLst/>
              <a:rect l="l" t="t" r="r" b="b"/>
              <a:pathLst>
                <a:path w="6313932" h="101600">
                  <a:moveTo>
                    <a:pt x="0" y="50800"/>
                  </a:moveTo>
                  <a:cubicBezTo>
                    <a:pt x="0" y="22733"/>
                    <a:pt x="22733" y="0"/>
                    <a:pt x="50800" y="0"/>
                  </a:cubicBezTo>
                  <a:lnTo>
                    <a:pt x="6263132" y="0"/>
                  </a:lnTo>
                  <a:cubicBezTo>
                    <a:pt x="6291199" y="0"/>
                    <a:pt x="6313932" y="22733"/>
                    <a:pt x="6313932" y="50800"/>
                  </a:cubicBezTo>
                  <a:cubicBezTo>
                    <a:pt x="6313932" y="78867"/>
                    <a:pt x="6291199" y="101600"/>
                    <a:pt x="6263132" y="101600"/>
                  </a:cubicBezTo>
                  <a:lnTo>
                    <a:pt x="50800" y="101600"/>
                  </a:lnTo>
                  <a:cubicBezTo>
                    <a:pt x="22733" y="101600"/>
                    <a:pt x="0" y="78867"/>
                    <a:pt x="0" y="50800"/>
                  </a:cubicBezTo>
                  <a:close/>
                </a:path>
              </a:pathLst>
            </a:custGeom>
            <a:solidFill>
              <a:srgbClr val="FF954F"/>
            </a:solidFill>
            <a:ln w="12700">
              <a:solidFill>
                <a:srgbClr val="000000"/>
              </a:solidFill>
            </a:ln>
          </p:spPr>
        </p:sp>
      </p:grpSp>
      <p:grpSp>
        <p:nvGrpSpPr>
          <p:cNvPr id="54" name="Group 54"/>
          <p:cNvGrpSpPr/>
          <p:nvPr/>
        </p:nvGrpSpPr>
        <p:grpSpPr>
          <a:xfrm rot="0">
            <a:off x="12045848" y="8288684"/>
            <a:ext cx="455409" cy="455409"/>
            <a:chOff x="0" y="0"/>
            <a:chExt cx="607212" cy="607212"/>
          </a:xfrm>
        </p:grpSpPr>
        <p:sp>
          <p:nvSpPr>
            <p:cNvPr id="55" name="Freeform 55"/>
            <p:cNvSpPr/>
            <p:nvPr/>
          </p:nvSpPr>
          <p:spPr>
            <a:xfrm>
              <a:off x="0" y="0"/>
              <a:ext cx="607187" cy="607187"/>
            </a:xfrm>
            <a:custGeom>
              <a:avLst/>
              <a:gdLst/>
              <a:ahLst/>
              <a:cxnLst/>
              <a:rect l="l" t="t" r="r" b="b"/>
              <a:pathLst>
                <a:path w="607187" h="607187">
                  <a:moveTo>
                    <a:pt x="0" y="303657"/>
                  </a:moveTo>
                  <a:cubicBezTo>
                    <a:pt x="0" y="135890"/>
                    <a:pt x="135890" y="0"/>
                    <a:pt x="303657" y="0"/>
                  </a:cubicBezTo>
                  <a:cubicBezTo>
                    <a:pt x="471424" y="0"/>
                    <a:pt x="607187" y="135890"/>
                    <a:pt x="607187" y="303657"/>
                  </a:cubicBezTo>
                  <a:cubicBezTo>
                    <a:pt x="607187" y="471424"/>
                    <a:pt x="471297" y="607187"/>
                    <a:pt x="303657" y="607187"/>
                  </a:cubicBezTo>
                  <a:cubicBezTo>
                    <a:pt x="136017" y="607187"/>
                    <a:pt x="0" y="471297"/>
                    <a:pt x="0" y="303657"/>
                  </a:cubicBezTo>
                  <a:close/>
                </a:path>
              </a:pathLst>
            </a:custGeom>
            <a:solidFill>
              <a:srgbClr val="FF954F"/>
            </a:solidFill>
            <a:ln w="12700">
              <a:solidFill>
                <a:srgbClr val="000000"/>
              </a:solidFill>
            </a:ln>
          </p:spPr>
        </p:sp>
      </p:grpSp>
      <p:sp>
        <p:nvSpPr>
          <p:cNvPr id="56" name="TextBox 56"/>
          <p:cNvSpPr txBox="1"/>
          <p:nvPr/>
        </p:nvSpPr>
        <p:spPr>
          <a:xfrm>
            <a:off x="12182475" y="8359826"/>
            <a:ext cx="182166" cy="274882"/>
          </a:xfrm>
          <a:prstGeom prst="rect">
            <a:avLst/>
          </a:prstGeom>
        </p:spPr>
        <p:txBody>
          <a:bodyPr lIns="0" tIns="0" rIns="0" bIns="0" rtlCol="0" anchor="t">
            <a:spAutoFit/>
          </a:bodyPr>
          <a:lstStyle/>
          <a:p>
            <a:pPr algn="l">
              <a:lnSpc>
                <a:spcPts val="1810"/>
              </a:lnSpc>
            </a:pPr>
            <a:r>
              <a:rPr lang="en-US" sz="1375">
                <a:solidFill>
                  <a:srgbClr val="000000"/>
                </a:solidFill>
                <a:latin typeface="Times New Roman" panose="02020603050405020304"/>
                <a:ea typeface="Times New Roman" panose="02020603050405020304"/>
                <a:cs typeface="Times New Roman" panose="02020603050405020304"/>
                <a:sym typeface="Times New Roman" panose="02020603050405020304"/>
              </a:rPr>
              <a:t>5</a:t>
            </a:r>
            <a:endParaRPr lang="en-US" sz="1375">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57" name="TextBox 57"/>
          <p:cNvSpPr txBox="1"/>
          <p:nvPr/>
        </p:nvSpPr>
        <p:spPr>
          <a:xfrm>
            <a:off x="10076707" y="8867327"/>
            <a:ext cx="2182568" cy="312391"/>
          </a:xfrm>
          <a:prstGeom prst="rect">
            <a:avLst/>
          </a:prstGeom>
        </p:spPr>
        <p:txBody>
          <a:bodyPr lIns="0" tIns="0" rIns="0" bIns="0" rtlCol="0" anchor="t">
            <a:spAutoFit/>
          </a:bodyPr>
          <a:lstStyle/>
          <a:p>
            <a:pPr algn="l">
              <a:lnSpc>
                <a:spcPts val="2185"/>
              </a:lnSpc>
            </a:pPr>
            <a:r>
              <a:rPr lang="en-US" sz="1685">
                <a:solidFill>
                  <a:srgbClr val="67534F"/>
                </a:solidFill>
                <a:latin typeface="Times New Roman" panose="02020603050405020304"/>
                <a:ea typeface="Times New Roman" panose="02020603050405020304"/>
                <a:cs typeface="Times New Roman" panose="02020603050405020304"/>
                <a:sym typeface="Times New Roman" panose="02020603050405020304"/>
              </a:rPr>
              <a:t>Request Forwarding</a:t>
            </a:r>
            <a:endParaRPr lang="en-US" sz="1685">
              <a:solidFill>
                <a:srgbClr val="67534F"/>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58" name="TextBox 58"/>
          <p:cNvSpPr txBox="1"/>
          <p:nvPr/>
        </p:nvSpPr>
        <p:spPr>
          <a:xfrm>
            <a:off x="10076707" y="9302953"/>
            <a:ext cx="4393702" cy="225923"/>
          </a:xfrm>
          <a:prstGeom prst="rect">
            <a:avLst/>
          </a:prstGeom>
        </p:spPr>
        <p:txBody>
          <a:bodyPr lIns="0" tIns="0" rIns="0" bIns="0" rtlCol="0" anchor="t">
            <a:spAutoFit/>
          </a:bodyPr>
          <a:lstStyle/>
          <a:p>
            <a:pPr algn="l">
              <a:lnSpc>
                <a:spcPts val="1500"/>
              </a:lnSpc>
            </a:pPr>
            <a:r>
              <a:rPr lang="en-US" sz="1185">
                <a:solidFill>
                  <a:srgbClr val="67534F"/>
                </a:solidFill>
                <a:latin typeface="Times New Roman" panose="02020603050405020304"/>
                <a:ea typeface="Times New Roman" panose="02020603050405020304"/>
                <a:cs typeface="Times New Roman" panose="02020603050405020304"/>
                <a:sym typeface="Times New Roman" panose="02020603050405020304"/>
              </a:rPr>
              <a:t>Route to destination microservice</a:t>
            </a:r>
            <a:endParaRPr lang="en-US" sz="1185">
              <a:solidFill>
                <a:srgbClr val="67534F"/>
              </a:solidFill>
              <a:latin typeface="Times New Roman" panose="02020603050405020304"/>
              <a:ea typeface="Times New Roman" panose="02020603050405020304"/>
              <a:cs typeface="Times New Roman" panose="02020603050405020304"/>
              <a:sym typeface="Times New Roman" panose="02020603050405020304"/>
            </a:endParaRPr>
          </a:p>
        </p:txBody>
      </p:sp>
      <p:pic>
        <p:nvPicPr>
          <p:cNvPr id="60" name="Picture 59"/>
          <p:cNvPicPr/>
          <p:nvPr/>
        </p:nvPicPr>
        <p:blipFill>
          <a:blip r:embed="rId3"/>
          <a:stretch>
            <a:fillRect/>
          </a:stretch>
        </p:blipFill>
        <p:spPr>
          <a:xfrm>
            <a:off x="2668905" y="5067300"/>
            <a:ext cx="6465570" cy="360172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0">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DEC8AB"/>
            </a:solidFill>
            <a:ln w="12700">
              <a:solidFill>
                <a:srgbClr val="000000"/>
              </a:solidFill>
            </a:ln>
          </p:spPr>
        </p:sp>
      </p:grpSp>
      <p:grpSp>
        <p:nvGrpSpPr>
          <p:cNvPr id="4" name="Group 4"/>
          <p:cNvGrpSpPr/>
          <p:nvPr/>
        </p:nvGrpSpPr>
        <p:grpSpPr>
          <a:xfrm rot="0">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4">
                <a:alpha val="90196"/>
              </a:srgbClr>
            </a:solidFill>
            <a:ln w="12700">
              <a:solidFill>
                <a:schemeClr val="bg1"/>
              </a:solidFill>
            </a:ln>
          </p:spPr>
        </p:sp>
      </p:grpSp>
      <p:grpSp>
        <p:nvGrpSpPr>
          <p:cNvPr id="6" name="Group 6"/>
          <p:cNvGrpSpPr/>
          <p:nvPr/>
        </p:nvGrpSpPr>
        <p:grpSpPr>
          <a:xfrm rot="0">
            <a:off x="2024062" y="541582"/>
            <a:ext cx="1371895" cy="322955"/>
            <a:chOff x="0" y="0"/>
            <a:chExt cx="1829194" cy="430606"/>
          </a:xfrm>
        </p:grpSpPr>
        <p:sp>
          <p:nvSpPr>
            <p:cNvPr id="7" name="Freeform 7"/>
            <p:cNvSpPr/>
            <p:nvPr/>
          </p:nvSpPr>
          <p:spPr>
            <a:xfrm>
              <a:off x="0" y="0"/>
              <a:ext cx="1829181" cy="430657"/>
            </a:xfrm>
            <a:custGeom>
              <a:avLst/>
              <a:gdLst/>
              <a:ahLst/>
              <a:cxnLst/>
              <a:rect l="l" t="t" r="r" b="b"/>
              <a:pathLst>
                <a:path w="1829181" h="430657">
                  <a:moveTo>
                    <a:pt x="0" y="88265"/>
                  </a:moveTo>
                  <a:cubicBezTo>
                    <a:pt x="0" y="39497"/>
                    <a:pt x="39497" y="0"/>
                    <a:pt x="88265" y="0"/>
                  </a:cubicBezTo>
                  <a:lnTo>
                    <a:pt x="1740916" y="0"/>
                  </a:lnTo>
                  <a:cubicBezTo>
                    <a:pt x="1789684" y="0"/>
                    <a:pt x="1829181" y="39497"/>
                    <a:pt x="1829181" y="88265"/>
                  </a:cubicBezTo>
                  <a:lnTo>
                    <a:pt x="1829181" y="342392"/>
                  </a:lnTo>
                  <a:cubicBezTo>
                    <a:pt x="1829181" y="391160"/>
                    <a:pt x="1789684" y="430657"/>
                    <a:pt x="1740916" y="430657"/>
                  </a:cubicBezTo>
                  <a:lnTo>
                    <a:pt x="88265" y="430657"/>
                  </a:lnTo>
                  <a:cubicBezTo>
                    <a:pt x="39497" y="430657"/>
                    <a:pt x="0" y="391160"/>
                    <a:pt x="0" y="342392"/>
                  </a:cubicBezTo>
                  <a:close/>
                </a:path>
              </a:pathLst>
            </a:custGeom>
            <a:solidFill>
              <a:srgbClr val="FFE0CC"/>
            </a:solidFill>
            <a:ln w="12700">
              <a:solidFill>
                <a:schemeClr val="bg1"/>
              </a:solidFill>
            </a:ln>
          </p:spPr>
        </p:sp>
      </p:grpSp>
      <p:sp>
        <p:nvSpPr>
          <p:cNvPr id="8" name="Freeform 8" descr="preencoded.png"/>
          <p:cNvSpPr/>
          <p:nvPr/>
        </p:nvSpPr>
        <p:spPr>
          <a:xfrm>
            <a:off x="2142230" y="624335"/>
            <a:ext cx="157458" cy="157458"/>
          </a:xfrm>
          <a:custGeom>
            <a:avLst/>
            <a:gdLst/>
            <a:ahLst/>
            <a:cxnLst/>
            <a:rect l="l" t="t" r="r" b="b"/>
            <a:pathLst>
              <a:path w="157458" h="157458">
                <a:moveTo>
                  <a:pt x="0" y="0"/>
                </a:moveTo>
                <a:lnTo>
                  <a:pt x="157457" y="0"/>
                </a:lnTo>
                <a:lnTo>
                  <a:pt x="157457" y="157458"/>
                </a:lnTo>
                <a:lnTo>
                  <a:pt x="0" y="157458"/>
                </a:lnTo>
                <a:lnTo>
                  <a:pt x="0" y="0"/>
                </a:lnTo>
                <a:close/>
              </a:path>
            </a:pathLst>
          </a:custGeom>
          <a:blipFill>
            <a:blip r:embed="rId1">
              <a:extLst>
                <a:ext uri="{96DAC541-7B7A-43D3-8B79-37D633B846F1}">
                  <asvg:svgBlip xmlns:asvg="http://schemas.microsoft.com/office/drawing/2016/SVG/main" r:embed="rId2"/>
                </a:ext>
              </a:extLst>
            </a:blip>
            <a:stretch>
              <a:fillRect t="-8825" b="-8825"/>
            </a:stretch>
          </a:blipFill>
        </p:spPr>
      </p:sp>
      <p:sp>
        <p:nvSpPr>
          <p:cNvPr id="9" name="TextBox 9"/>
          <p:cNvSpPr txBox="1"/>
          <p:nvPr/>
        </p:nvSpPr>
        <p:spPr>
          <a:xfrm>
            <a:off x="2378421" y="572091"/>
            <a:ext cx="899370" cy="233363"/>
          </a:xfrm>
          <a:prstGeom prst="rect">
            <a:avLst/>
          </a:prstGeom>
        </p:spPr>
        <p:txBody>
          <a:bodyPr lIns="0" tIns="0" rIns="0" bIns="0" rtlCol="0" anchor="t">
            <a:spAutoFit/>
          </a:bodyPr>
          <a:lstStyle/>
          <a:p>
            <a:pPr algn="l">
              <a:lnSpc>
                <a:spcPts val="1560"/>
              </a:lnSpc>
            </a:pPr>
            <a:r>
              <a:rPr lang="en-US" sz="1185">
                <a:solidFill>
                  <a:srgbClr val="67534F"/>
                </a:solidFill>
                <a:latin typeface="Times New Roman" panose="02020603050405020304"/>
                <a:ea typeface="Times New Roman" panose="02020603050405020304"/>
                <a:cs typeface="Times New Roman" panose="02020603050405020304"/>
                <a:sym typeface="Times New Roman" panose="02020603050405020304"/>
              </a:rPr>
              <a:t>CHAPTER 3</a:t>
            </a:r>
            <a:endParaRPr lang="en-US" sz="1185">
              <a:solidFill>
                <a:srgbClr val="67534F"/>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10" name="TextBox 10"/>
          <p:cNvSpPr txBox="1"/>
          <p:nvPr/>
        </p:nvSpPr>
        <p:spPr>
          <a:xfrm>
            <a:off x="2024062" y="876595"/>
            <a:ext cx="5663508" cy="802777"/>
          </a:xfrm>
          <a:prstGeom prst="rect">
            <a:avLst/>
          </a:prstGeom>
        </p:spPr>
        <p:txBody>
          <a:bodyPr lIns="0" tIns="0" rIns="0" bIns="0" rtlCol="0" anchor="t">
            <a:spAutoFit/>
          </a:bodyPr>
          <a:lstStyle/>
          <a:p>
            <a:pPr algn="l">
              <a:lnSpc>
                <a:spcPts val="5750"/>
              </a:lnSpc>
            </a:pPr>
            <a:r>
              <a:rPr lang="en-US" sz="4435">
                <a:solidFill>
                  <a:srgbClr val="532418"/>
                </a:solidFill>
                <a:latin typeface="Times New Roman" panose="02020603050405020304"/>
                <a:ea typeface="Times New Roman" panose="02020603050405020304"/>
                <a:cs typeface="Times New Roman" panose="02020603050405020304"/>
                <a:sym typeface="Times New Roman" panose="02020603050405020304"/>
              </a:rPr>
              <a:t>Authentication Flow</a:t>
            </a:r>
            <a:endParaRPr lang="en-US" sz="4435">
              <a:solidFill>
                <a:srgbClr val="532418"/>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11" name="TextBox 11"/>
          <p:cNvSpPr txBox="1"/>
          <p:nvPr/>
        </p:nvSpPr>
        <p:spPr>
          <a:xfrm>
            <a:off x="2024062" y="1720005"/>
            <a:ext cx="4156920" cy="406156"/>
          </a:xfrm>
          <a:prstGeom prst="rect">
            <a:avLst/>
          </a:prstGeom>
        </p:spPr>
        <p:txBody>
          <a:bodyPr lIns="0" tIns="0" rIns="0" bIns="0" rtlCol="0" anchor="t">
            <a:spAutoFit/>
          </a:bodyPr>
          <a:lstStyle/>
          <a:p>
            <a:pPr algn="l">
              <a:lnSpc>
                <a:spcPts val="2875"/>
              </a:lnSpc>
            </a:pPr>
            <a:r>
              <a:rPr lang="en-US" sz="2185">
                <a:solidFill>
                  <a:srgbClr val="532418"/>
                </a:solidFill>
                <a:latin typeface="Times New Roman" panose="02020603050405020304"/>
                <a:ea typeface="Times New Roman" panose="02020603050405020304"/>
                <a:cs typeface="Times New Roman" panose="02020603050405020304"/>
                <a:sym typeface="Times New Roman" panose="02020603050405020304"/>
              </a:rPr>
              <a:t>Security Backbone of the System</a:t>
            </a:r>
            <a:endParaRPr lang="en-US" sz="2185">
              <a:solidFill>
                <a:srgbClr val="532418"/>
              </a:solidFill>
              <a:latin typeface="Times New Roman" panose="02020603050405020304"/>
              <a:ea typeface="Times New Roman" panose="02020603050405020304"/>
              <a:cs typeface="Times New Roman" panose="02020603050405020304"/>
              <a:sym typeface="Times New Roman" panose="02020603050405020304"/>
            </a:endParaRPr>
          </a:p>
        </p:txBody>
      </p:sp>
      <p:grpSp>
        <p:nvGrpSpPr>
          <p:cNvPr id="12" name="Group 12"/>
          <p:cNvGrpSpPr/>
          <p:nvPr>
            <p:custDataLst>
              <p:tags r:id="rId3"/>
            </p:custDataLst>
          </p:nvPr>
        </p:nvGrpSpPr>
        <p:grpSpPr>
          <a:xfrm rot="0">
            <a:off x="2014538" y="2412054"/>
            <a:ext cx="4634360" cy="1705566"/>
            <a:chOff x="0" y="0"/>
            <a:chExt cx="6179147" cy="2274087"/>
          </a:xfrm>
        </p:grpSpPr>
        <p:sp>
          <p:nvSpPr>
            <p:cNvPr id="13" name="Freeform 13"/>
            <p:cNvSpPr/>
            <p:nvPr>
              <p:custDataLst>
                <p:tags r:id="rId4"/>
              </p:custDataLst>
            </p:nvPr>
          </p:nvSpPr>
          <p:spPr>
            <a:xfrm>
              <a:off x="12700" y="12700"/>
              <a:ext cx="6153785" cy="2248789"/>
            </a:xfrm>
            <a:custGeom>
              <a:avLst/>
              <a:gdLst/>
              <a:ahLst/>
              <a:cxnLst/>
              <a:rect l="l" t="t" r="r" b="b"/>
              <a:pathLst>
                <a:path w="6153785" h="2248789">
                  <a:moveTo>
                    <a:pt x="0" y="110363"/>
                  </a:moveTo>
                  <a:cubicBezTo>
                    <a:pt x="0" y="49403"/>
                    <a:pt x="49784" y="0"/>
                    <a:pt x="111125" y="0"/>
                  </a:cubicBezTo>
                  <a:lnTo>
                    <a:pt x="6042660" y="0"/>
                  </a:lnTo>
                  <a:cubicBezTo>
                    <a:pt x="6104001" y="0"/>
                    <a:pt x="6153785" y="49403"/>
                    <a:pt x="6153785" y="110363"/>
                  </a:cubicBezTo>
                  <a:lnTo>
                    <a:pt x="6153785" y="2138426"/>
                  </a:lnTo>
                  <a:cubicBezTo>
                    <a:pt x="6153785" y="2199386"/>
                    <a:pt x="6104001" y="2248789"/>
                    <a:pt x="6042660" y="2248789"/>
                  </a:cubicBezTo>
                  <a:lnTo>
                    <a:pt x="111125" y="2248789"/>
                  </a:lnTo>
                  <a:cubicBezTo>
                    <a:pt x="49784" y="2248789"/>
                    <a:pt x="0" y="2199386"/>
                    <a:pt x="0" y="2138426"/>
                  </a:cubicBezTo>
                  <a:close/>
                </a:path>
              </a:pathLst>
            </a:custGeom>
            <a:solidFill>
              <a:srgbClr val="FFFFF4"/>
            </a:solidFill>
            <a:ln w="12700">
              <a:solidFill>
                <a:schemeClr val="bg1"/>
              </a:solidFill>
            </a:ln>
          </p:spPr>
        </p:sp>
        <p:sp>
          <p:nvSpPr>
            <p:cNvPr id="14" name="Freeform 14"/>
            <p:cNvSpPr/>
            <p:nvPr>
              <p:custDataLst>
                <p:tags r:id="rId5"/>
              </p:custDataLst>
            </p:nvPr>
          </p:nvSpPr>
          <p:spPr>
            <a:xfrm>
              <a:off x="0" y="0"/>
              <a:ext cx="6179185" cy="2274189"/>
            </a:xfrm>
            <a:custGeom>
              <a:avLst/>
              <a:gdLst/>
              <a:ahLst/>
              <a:cxnLst/>
              <a:rect l="l" t="t" r="r" b="b"/>
              <a:pathLst>
                <a:path w="6179185" h="2274189">
                  <a:moveTo>
                    <a:pt x="0" y="123063"/>
                  </a:moveTo>
                  <a:cubicBezTo>
                    <a:pt x="0" y="54991"/>
                    <a:pt x="55499" y="0"/>
                    <a:pt x="123825" y="0"/>
                  </a:cubicBezTo>
                  <a:lnTo>
                    <a:pt x="6055360" y="0"/>
                  </a:lnTo>
                  <a:lnTo>
                    <a:pt x="6055360" y="12700"/>
                  </a:lnTo>
                  <a:lnTo>
                    <a:pt x="6055360" y="0"/>
                  </a:lnTo>
                  <a:cubicBezTo>
                    <a:pt x="6123686" y="0"/>
                    <a:pt x="6179185" y="54991"/>
                    <a:pt x="6179185" y="123063"/>
                  </a:cubicBezTo>
                  <a:lnTo>
                    <a:pt x="6166485" y="123063"/>
                  </a:lnTo>
                  <a:lnTo>
                    <a:pt x="6179185" y="123063"/>
                  </a:lnTo>
                  <a:lnTo>
                    <a:pt x="6179185" y="2151126"/>
                  </a:lnTo>
                  <a:lnTo>
                    <a:pt x="6166485" y="2151126"/>
                  </a:lnTo>
                  <a:lnTo>
                    <a:pt x="6179185" y="2151126"/>
                  </a:lnTo>
                  <a:cubicBezTo>
                    <a:pt x="6179185" y="2219198"/>
                    <a:pt x="6123686" y="2274189"/>
                    <a:pt x="6055360" y="2274189"/>
                  </a:cubicBezTo>
                  <a:lnTo>
                    <a:pt x="6055360" y="2261489"/>
                  </a:lnTo>
                  <a:lnTo>
                    <a:pt x="6055360" y="2274189"/>
                  </a:lnTo>
                  <a:lnTo>
                    <a:pt x="123825" y="2274189"/>
                  </a:lnTo>
                  <a:lnTo>
                    <a:pt x="123825" y="2261489"/>
                  </a:lnTo>
                  <a:lnTo>
                    <a:pt x="123825" y="2274189"/>
                  </a:lnTo>
                  <a:cubicBezTo>
                    <a:pt x="55499" y="2274189"/>
                    <a:pt x="0" y="2219198"/>
                    <a:pt x="0" y="2151126"/>
                  </a:cubicBezTo>
                  <a:lnTo>
                    <a:pt x="0" y="123063"/>
                  </a:lnTo>
                  <a:lnTo>
                    <a:pt x="12700" y="123063"/>
                  </a:lnTo>
                  <a:lnTo>
                    <a:pt x="0" y="123063"/>
                  </a:lnTo>
                  <a:moveTo>
                    <a:pt x="25400" y="123063"/>
                  </a:moveTo>
                  <a:lnTo>
                    <a:pt x="25400" y="2151126"/>
                  </a:lnTo>
                  <a:lnTo>
                    <a:pt x="12700" y="2151126"/>
                  </a:lnTo>
                  <a:lnTo>
                    <a:pt x="25400" y="2151126"/>
                  </a:lnTo>
                  <a:cubicBezTo>
                    <a:pt x="25400" y="2204974"/>
                    <a:pt x="69342" y="2248789"/>
                    <a:pt x="123825" y="2248789"/>
                  </a:cubicBezTo>
                  <a:lnTo>
                    <a:pt x="6055360" y="2248789"/>
                  </a:lnTo>
                  <a:cubicBezTo>
                    <a:pt x="6109843" y="2248789"/>
                    <a:pt x="6153785" y="2204974"/>
                    <a:pt x="6153785" y="2151126"/>
                  </a:cubicBezTo>
                  <a:lnTo>
                    <a:pt x="6153785" y="123063"/>
                  </a:lnTo>
                  <a:cubicBezTo>
                    <a:pt x="6153785" y="69215"/>
                    <a:pt x="6109843" y="25400"/>
                    <a:pt x="6055360" y="25400"/>
                  </a:cubicBezTo>
                  <a:lnTo>
                    <a:pt x="123825" y="25400"/>
                  </a:lnTo>
                  <a:lnTo>
                    <a:pt x="123825" y="12700"/>
                  </a:lnTo>
                  <a:lnTo>
                    <a:pt x="123825" y="25400"/>
                  </a:lnTo>
                  <a:cubicBezTo>
                    <a:pt x="69342" y="25400"/>
                    <a:pt x="25400" y="69215"/>
                    <a:pt x="25400" y="123063"/>
                  </a:cubicBezTo>
                  <a:close/>
                </a:path>
              </a:pathLst>
            </a:custGeom>
            <a:solidFill>
              <a:srgbClr val="FFE0CC"/>
            </a:solidFill>
            <a:ln w="12700">
              <a:solidFill>
                <a:schemeClr val="bg1"/>
              </a:solidFill>
            </a:ln>
          </p:spPr>
        </p:sp>
      </p:grpSp>
      <p:sp>
        <p:nvSpPr>
          <p:cNvPr id="15" name="TextBox 15"/>
          <p:cNvSpPr txBox="1"/>
          <p:nvPr>
            <p:custDataLst>
              <p:tags r:id="rId6"/>
            </p:custDataLst>
          </p:nvPr>
        </p:nvSpPr>
        <p:spPr>
          <a:xfrm>
            <a:off x="2240013" y="2599430"/>
            <a:ext cx="2831754" cy="406156"/>
          </a:xfrm>
          <a:prstGeom prst="rect">
            <a:avLst/>
          </a:prstGeom>
        </p:spPr>
        <p:txBody>
          <a:bodyPr lIns="0" tIns="0" rIns="0" bIns="0" rtlCol="0" anchor="t">
            <a:spAutoFit/>
          </a:bodyPr>
          <a:lstStyle/>
          <a:p>
            <a:pPr algn="l">
              <a:lnSpc>
                <a:spcPts val="2875"/>
              </a:lnSpc>
            </a:pPr>
            <a:r>
              <a:rPr lang="en-US" sz="2185">
                <a:solidFill>
                  <a:srgbClr val="67534F"/>
                </a:solidFill>
                <a:latin typeface="Times New Roman" panose="02020603050405020304"/>
                <a:ea typeface="Times New Roman" panose="02020603050405020304"/>
                <a:cs typeface="Times New Roman" panose="02020603050405020304"/>
                <a:sym typeface="Times New Roman" panose="02020603050405020304"/>
              </a:rPr>
              <a:t>Credential Validation</a:t>
            </a:r>
            <a:endParaRPr lang="en-US" sz="2185">
              <a:solidFill>
                <a:srgbClr val="67534F"/>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16" name="TextBox 16"/>
          <p:cNvSpPr txBox="1"/>
          <p:nvPr>
            <p:custDataLst>
              <p:tags r:id="rId7"/>
            </p:custDataLst>
          </p:nvPr>
        </p:nvSpPr>
        <p:spPr>
          <a:xfrm>
            <a:off x="2240013" y="3085652"/>
            <a:ext cx="4183409" cy="806501"/>
          </a:xfrm>
          <a:prstGeom prst="rect">
            <a:avLst/>
          </a:prstGeom>
        </p:spPr>
        <p:txBody>
          <a:bodyPr lIns="0" tIns="0" rIns="0" bIns="0" rtlCol="0" anchor="t">
            <a:spAutoFit/>
          </a:bodyPr>
          <a:lstStyle/>
          <a:p>
            <a:pPr algn="l">
              <a:lnSpc>
                <a:spcPts val="2000"/>
              </a:lnSpc>
            </a:pPr>
            <a:r>
              <a:rPr lang="en-US" sz="1500">
                <a:solidFill>
                  <a:srgbClr val="67534F"/>
                </a:solidFill>
                <a:latin typeface="Times New Roman" panose="02020603050405020304"/>
                <a:ea typeface="Times New Roman" panose="02020603050405020304"/>
                <a:cs typeface="Times New Roman" panose="02020603050405020304"/>
                <a:sym typeface="Times New Roman" panose="02020603050405020304"/>
              </a:rPr>
              <a:t>User credentials validated against Auth DB using secure BCrypt password hashing for maximum security</a:t>
            </a:r>
            <a:endParaRPr lang="en-US" sz="1500">
              <a:solidFill>
                <a:srgbClr val="67534F"/>
              </a:solidFill>
              <a:latin typeface="Times New Roman" panose="02020603050405020304"/>
              <a:ea typeface="Times New Roman" panose="02020603050405020304"/>
              <a:cs typeface="Times New Roman" panose="02020603050405020304"/>
              <a:sym typeface="Times New Roman" panose="02020603050405020304"/>
            </a:endParaRPr>
          </a:p>
        </p:txBody>
      </p:sp>
      <p:grpSp>
        <p:nvGrpSpPr>
          <p:cNvPr id="17" name="Group 17"/>
          <p:cNvGrpSpPr/>
          <p:nvPr>
            <p:custDataLst>
              <p:tags r:id="rId8"/>
            </p:custDataLst>
          </p:nvPr>
        </p:nvGrpSpPr>
        <p:grpSpPr>
          <a:xfrm rot="0">
            <a:off x="6826748" y="2412054"/>
            <a:ext cx="4634360" cy="1705566"/>
            <a:chOff x="0" y="0"/>
            <a:chExt cx="6179147" cy="2274087"/>
          </a:xfrm>
        </p:grpSpPr>
        <p:sp>
          <p:nvSpPr>
            <p:cNvPr id="18" name="Freeform 18"/>
            <p:cNvSpPr/>
            <p:nvPr>
              <p:custDataLst>
                <p:tags r:id="rId9"/>
              </p:custDataLst>
            </p:nvPr>
          </p:nvSpPr>
          <p:spPr>
            <a:xfrm>
              <a:off x="12700" y="12700"/>
              <a:ext cx="6153785" cy="2248789"/>
            </a:xfrm>
            <a:custGeom>
              <a:avLst/>
              <a:gdLst/>
              <a:ahLst/>
              <a:cxnLst/>
              <a:rect l="l" t="t" r="r" b="b"/>
              <a:pathLst>
                <a:path w="6153785" h="2248789">
                  <a:moveTo>
                    <a:pt x="0" y="110363"/>
                  </a:moveTo>
                  <a:cubicBezTo>
                    <a:pt x="0" y="49403"/>
                    <a:pt x="49784" y="0"/>
                    <a:pt x="111125" y="0"/>
                  </a:cubicBezTo>
                  <a:lnTo>
                    <a:pt x="6042660" y="0"/>
                  </a:lnTo>
                  <a:cubicBezTo>
                    <a:pt x="6104001" y="0"/>
                    <a:pt x="6153785" y="49403"/>
                    <a:pt x="6153785" y="110363"/>
                  </a:cubicBezTo>
                  <a:lnTo>
                    <a:pt x="6153785" y="2138426"/>
                  </a:lnTo>
                  <a:cubicBezTo>
                    <a:pt x="6153785" y="2199386"/>
                    <a:pt x="6104001" y="2248789"/>
                    <a:pt x="6042660" y="2248789"/>
                  </a:cubicBezTo>
                  <a:lnTo>
                    <a:pt x="111125" y="2248789"/>
                  </a:lnTo>
                  <a:cubicBezTo>
                    <a:pt x="49784" y="2248789"/>
                    <a:pt x="0" y="2199386"/>
                    <a:pt x="0" y="2138426"/>
                  </a:cubicBezTo>
                  <a:close/>
                </a:path>
              </a:pathLst>
            </a:custGeom>
            <a:solidFill>
              <a:srgbClr val="FFFFF4"/>
            </a:solidFill>
            <a:ln w="12700">
              <a:solidFill>
                <a:schemeClr val="bg1"/>
              </a:solidFill>
            </a:ln>
          </p:spPr>
        </p:sp>
        <p:sp>
          <p:nvSpPr>
            <p:cNvPr id="19" name="Freeform 19"/>
            <p:cNvSpPr/>
            <p:nvPr>
              <p:custDataLst>
                <p:tags r:id="rId10"/>
              </p:custDataLst>
            </p:nvPr>
          </p:nvSpPr>
          <p:spPr>
            <a:xfrm>
              <a:off x="0" y="0"/>
              <a:ext cx="6179185" cy="2274189"/>
            </a:xfrm>
            <a:custGeom>
              <a:avLst/>
              <a:gdLst/>
              <a:ahLst/>
              <a:cxnLst/>
              <a:rect l="l" t="t" r="r" b="b"/>
              <a:pathLst>
                <a:path w="6179185" h="2274189">
                  <a:moveTo>
                    <a:pt x="0" y="123063"/>
                  </a:moveTo>
                  <a:cubicBezTo>
                    <a:pt x="0" y="54991"/>
                    <a:pt x="55499" y="0"/>
                    <a:pt x="123825" y="0"/>
                  </a:cubicBezTo>
                  <a:lnTo>
                    <a:pt x="6055360" y="0"/>
                  </a:lnTo>
                  <a:lnTo>
                    <a:pt x="6055360" y="12700"/>
                  </a:lnTo>
                  <a:lnTo>
                    <a:pt x="6055360" y="0"/>
                  </a:lnTo>
                  <a:cubicBezTo>
                    <a:pt x="6123686" y="0"/>
                    <a:pt x="6179185" y="54991"/>
                    <a:pt x="6179185" y="123063"/>
                  </a:cubicBezTo>
                  <a:lnTo>
                    <a:pt x="6166485" y="123063"/>
                  </a:lnTo>
                  <a:lnTo>
                    <a:pt x="6179185" y="123063"/>
                  </a:lnTo>
                  <a:lnTo>
                    <a:pt x="6179185" y="2151126"/>
                  </a:lnTo>
                  <a:lnTo>
                    <a:pt x="6166485" y="2151126"/>
                  </a:lnTo>
                  <a:lnTo>
                    <a:pt x="6179185" y="2151126"/>
                  </a:lnTo>
                  <a:cubicBezTo>
                    <a:pt x="6179185" y="2219198"/>
                    <a:pt x="6123686" y="2274189"/>
                    <a:pt x="6055360" y="2274189"/>
                  </a:cubicBezTo>
                  <a:lnTo>
                    <a:pt x="6055360" y="2261489"/>
                  </a:lnTo>
                  <a:lnTo>
                    <a:pt x="6055360" y="2274189"/>
                  </a:lnTo>
                  <a:lnTo>
                    <a:pt x="123825" y="2274189"/>
                  </a:lnTo>
                  <a:lnTo>
                    <a:pt x="123825" y="2261489"/>
                  </a:lnTo>
                  <a:lnTo>
                    <a:pt x="123825" y="2274189"/>
                  </a:lnTo>
                  <a:cubicBezTo>
                    <a:pt x="55499" y="2274189"/>
                    <a:pt x="0" y="2219198"/>
                    <a:pt x="0" y="2151126"/>
                  </a:cubicBezTo>
                  <a:lnTo>
                    <a:pt x="0" y="123063"/>
                  </a:lnTo>
                  <a:lnTo>
                    <a:pt x="12700" y="123063"/>
                  </a:lnTo>
                  <a:lnTo>
                    <a:pt x="0" y="123063"/>
                  </a:lnTo>
                  <a:moveTo>
                    <a:pt x="25400" y="123063"/>
                  </a:moveTo>
                  <a:lnTo>
                    <a:pt x="25400" y="2151126"/>
                  </a:lnTo>
                  <a:lnTo>
                    <a:pt x="12700" y="2151126"/>
                  </a:lnTo>
                  <a:lnTo>
                    <a:pt x="25400" y="2151126"/>
                  </a:lnTo>
                  <a:cubicBezTo>
                    <a:pt x="25400" y="2204974"/>
                    <a:pt x="69342" y="2248789"/>
                    <a:pt x="123825" y="2248789"/>
                  </a:cubicBezTo>
                  <a:lnTo>
                    <a:pt x="6055360" y="2248789"/>
                  </a:lnTo>
                  <a:cubicBezTo>
                    <a:pt x="6109843" y="2248789"/>
                    <a:pt x="6153785" y="2204974"/>
                    <a:pt x="6153785" y="2151126"/>
                  </a:cubicBezTo>
                  <a:lnTo>
                    <a:pt x="6153785" y="123063"/>
                  </a:lnTo>
                  <a:cubicBezTo>
                    <a:pt x="6153785" y="69215"/>
                    <a:pt x="6109843" y="25400"/>
                    <a:pt x="6055360" y="25400"/>
                  </a:cubicBezTo>
                  <a:lnTo>
                    <a:pt x="123825" y="25400"/>
                  </a:lnTo>
                  <a:lnTo>
                    <a:pt x="123825" y="12700"/>
                  </a:lnTo>
                  <a:lnTo>
                    <a:pt x="123825" y="25400"/>
                  </a:lnTo>
                  <a:cubicBezTo>
                    <a:pt x="69342" y="25400"/>
                    <a:pt x="25400" y="69215"/>
                    <a:pt x="25400" y="123063"/>
                  </a:cubicBezTo>
                  <a:close/>
                </a:path>
              </a:pathLst>
            </a:custGeom>
            <a:solidFill>
              <a:srgbClr val="FFE0CC"/>
            </a:solidFill>
            <a:ln w="12700">
              <a:solidFill>
                <a:schemeClr val="bg1"/>
              </a:solidFill>
            </a:ln>
          </p:spPr>
        </p:sp>
      </p:grpSp>
      <p:sp>
        <p:nvSpPr>
          <p:cNvPr id="20" name="TextBox 20"/>
          <p:cNvSpPr txBox="1"/>
          <p:nvPr>
            <p:custDataLst>
              <p:tags r:id="rId11"/>
            </p:custDataLst>
          </p:nvPr>
        </p:nvSpPr>
        <p:spPr>
          <a:xfrm>
            <a:off x="7052224" y="2599430"/>
            <a:ext cx="2896343" cy="406156"/>
          </a:xfrm>
          <a:prstGeom prst="rect">
            <a:avLst/>
          </a:prstGeom>
        </p:spPr>
        <p:txBody>
          <a:bodyPr lIns="0" tIns="0" rIns="0" bIns="0" rtlCol="0" anchor="t">
            <a:spAutoFit/>
          </a:bodyPr>
          <a:lstStyle/>
          <a:p>
            <a:pPr algn="l">
              <a:lnSpc>
                <a:spcPts val="2875"/>
              </a:lnSpc>
            </a:pPr>
            <a:r>
              <a:rPr lang="en-US" sz="2185">
                <a:solidFill>
                  <a:srgbClr val="67534F"/>
                </a:solidFill>
                <a:latin typeface="Times New Roman" panose="02020603050405020304"/>
                <a:ea typeface="Times New Roman" panose="02020603050405020304"/>
                <a:cs typeface="Times New Roman" panose="02020603050405020304"/>
                <a:sym typeface="Times New Roman" panose="02020603050405020304"/>
              </a:rPr>
              <a:t>JWT Token Generation</a:t>
            </a:r>
            <a:endParaRPr lang="en-US" sz="2185">
              <a:solidFill>
                <a:srgbClr val="67534F"/>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21" name="TextBox 21"/>
          <p:cNvSpPr txBox="1"/>
          <p:nvPr>
            <p:custDataLst>
              <p:tags r:id="rId12"/>
            </p:custDataLst>
          </p:nvPr>
        </p:nvSpPr>
        <p:spPr>
          <a:xfrm>
            <a:off x="7052224" y="3085652"/>
            <a:ext cx="4183409" cy="806501"/>
          </a:xfrm>
          <a:prstGeom prst="rect">
            <a:avLst/>
          </a:prstGeom>
        </p:spPr>
        <p:txBody>
          <a:bodyPr lIns="0" tIns="0" rIns="0" bIns="0" rtlCol="0" anchor="t">
            <a:spAutoFit/>
          </a:bodyPr>
          <a:lstStyle/>
          <a:p>
            <a:pPr algn="l">
              <a:lnSpc>
                <a:spcPts val="2000"/>
              </a:lnSpc>
            </a:pPr>
            <a:r>
              <a:rPr lang="en-US" sz="1500">
                <a:solidFill>
                  <a:srgbClr val="67534F"/>
                </a:solidFill>
                <a:latin typeface="Times New Roman" panose="02020603050405020304"/>
                <a:ea typeface="Times New Roman" panose="02020603050405020304"/>
                <a:cs typeface="Times New Roman" panose="02020603050405020304"/>
                <a:sym typeface="Times New Roman" panose="02020603050405020304"/>
              </a:rPr>
              <a:t>Stateless token issued containing userId, role, and expiry timestamp for cross-service authentication</a:t>
            </a:r>
            <a:endParaRPr lang="en-US" sz="1500">
              <a:solidFill>
                <a:srgbClr val="67534F"/>
              </a:solidFill>
              <a:latin typeface="Times New Roman" panose="02020603050405020304"/>
              <a:ea typeface="Times New Roman" panose="02020603050405020304"/>
              <a:cs typeface="Times New Roman" panose="02020603050405020304"/>
              <a:sym typeface="Times New Roman" panose="02020603050405020304"/>
            </a:endParaRPr>
          </a:p>
        </p:txBody>
      </p:sp>
      <p:grpSp>
        <p:nvGrpSpPr>
          <p:cNvPr id="22" name="Group 22"/>
          <p:cNvGrpSpPr/>
          <p:nvPr>
            <p:custDataLst>
              <p:tags r:id="rId13"/>
            </p:custDataLst>
          </p:nvPr>
        </p:nvGrpSpPr>
        <p:grpSpPr>
          <a:xfrm rot="0">
            <a:off x="11638959" y="2412054"/>
            <a:ext cx="4634360" cy="1705566"/>
            <a:chOff x="0" y="0"/>
            <a:chExt cx="6179147" cy="2274087"/>
          </a:xfrm>
        </p:grpSpPr>
        <p:sp>
          <p:nvSpPr>
            <p:cNvPr id="23" name="Freeform 23"/>
            <p:cNvSpPr/>
            <p:nvPr>
              <p:custDataLst>
                <p:tags r:id="rId14"/>
              </p:custDataLst>
            </p:nvPr>
          </p:nvSpPr>
          <p:spPr>
            <a:xfrm>
              <a:off x="12700" y="12700"/>
              <a:ext cx="6153785" cy="2248789"/>
            </a:xfrm>
            <a:custGeom>
              <a:avLst/>
              <a:gdLst/>
              <a:ahLst/>
              <a:cxnLst/>
              <a:rect l="l" t="t" r="r" b="b"/>
              <a:pathLst>
                <a:path w="6153785" h="2248789">
                  <a:moveTo>
                    <a:pt x="0" y="110363"/>
                  </a:moveTo>
                  <a:cubicBezTo>
                    <a:pt x="0" y="49403"/>
                    <a:pt x="49784" y="0"/>
                    <a:pt x="111125" y="0"/>
                  </a:cubicBezTo>
                  <a:lnTo>
                    <a:pt x="6042660" y="0"/>
                  </a:lnTo>
                  <a:cubicBezTo>
                    <a:pt x="6104001" y="0"/>
                    <a:pt x="6153785" y="49403"/>
                    <a:pt x="6153785" y="110363"/>
                  </a:cubicBezTo>
                  <a:lnTo>
                    <a:pt x="6153785" y="2138426"/>
                  </a:lnTo>
                  <a:cubicBezTo>
                    <a:pt x="6153785" y="2199386"/>
                    <a:pt x="6104001" y="2248789"/>
                    <a:pt x="6042660" y="2248789"/>
                  </a:cubicBezTo>
                  <a:lnTo>
                    <a:pt x="111125" y="2248789"/>
                  </a:lnTo>
                  <a:cubicBezTo>
                    <a:pt x="49784" y="2248789"/>
                    <a:pt x="0" y="2199386"/>
                    <a:pt x="0" y="2138426"/>
                  </a:cubicBezTo>
                  <a:close/>
                </a:path>
              </a:pathLst>
            </a:custGeom>
            <a:solidFill>
              <a:srgbClr val="FFFFF4"/>
            </a:solidFill>
            <a:ln w="12700">
              <a:solidFill>
                <a:schemeClr val="bg1"/>
              </a:solidFill>
            </a:ln>
          </p:spPr>
        </p:sp>
        <p:sp>
          <p:nvSpPr>
            <p:cNvPr id="24" name="Freeform 24"/>
            <p:cNvSpPr/>
            <p:nvPr>
              <p:custDataLst>
                <p:tags r:id="rId15"/>
              </p:custDataLst>
            </p:nvPr>
          </p:nvSpPr>
          <p:spPr>
            <a:xfrm>
              <a:off x="0" y="0"/>
              <a:ext cx="6179185" cy="2274189"/>
            </a:xfrm>
            <a:custGeom>
              <a:avLst/>
              <a:gdLst/>
              <a:ahLst/>
              <a:cxnLst/>
              <a:rect l="l" t="t" r="r" b="b"/>
              <a:pathLst>
                <a:path w="6179185" h="2274189">
                  <a:moveTo>
                    <a:pt x="0" y="123063"/>
                  </a:moveTo>
                  <a:cubicBezTo>
                    <a:pt x="0" y="54991"/>
                    <a:pt x="55499" y="0"/>
                    <a:pt x="123825" y="0"/>
                  </a:cubicBezTo>
                  <a:lnTo>
                    <a:pt x="6055360" y="0"/>
                  </a:lnTo>
                  <a:lnTo>
                    <a:pt x="6055360" y="12700"/>
                  </a:lnTo>
                  <a:lnTo>
                    <a:pt x="6055360" y="0"/>
                  </a:lnTo>
                  <a:cubicBezTo>
                    <a:pt x="6123686" y="0"/>
                    <a:pt x="6179185" y="54991"/>
                    <a:pt x="6179185" y="123063"/>
                  </a:cubicBezTo>
                  <a:lnTo>
                    <a:pt x="6166485" y="123063"/>
                  </a:lnTo>
                  <a:lnTo>
                    <a:pt x="6179185" y="123063"/>
                  </a:lnTo>
                  <a:lnTo>
                    <a:pt x="6179185" y="2151126"/>
                  </a:lnTo>
                  <a:lnTo>
                    <a:pt x="6166485" y="2151126"/>
                  </a:lnTo>
                  <a:lnTo>
                    <a:pt x="6179185" y="2151126"/>
                  </a:lnTo>
                  <a:cubicBezTo>
                    <a:pt x="6179185" y="2219198"/>
                    <a:pt x="6123686" y="2274189"/>
                    <a:pt x="6055360" y="2274189"/>
                  </a:cubicBezTo>
                  <a:lnTo>
                    <a:pt x="6055360" y="2261489"/>
                  </a:lnTo>
                  <a:lnTo>
                    <a:pt x="6055360" y="2274189"/>
                  </a:lnTo>
                  <a:lnTo>
                    <a:pt x="123825" y="2274189"/>
                  </a:lnTo>
                  <a:lnTo>
                    <a:pt x="123825" y="2261489"/>
                  </a:lnTo>
                  <a:lnTo>
                    <a:pt x="123825" y="2274189"/>
                  </a:lnTo>
                  <a:cubicBezTo>
                    <a:pt x="55499" y="2274189"/>
                    <a:pt x="0" y="2219198"/>
                    <a:pt x="0" y="2151126"/>
                  </a:cubicBezTo>
                  <a:lnTo>
                    <a:pt x="0" y="123063"/>
                  </a:lnTo>
                  <a:lnTo>
                    <a:pt x="12700" y="123063"/>
                  </a:lnTo>
                  <a:lnTo>
                    <a:pt x="0" y="123063"/>
                  </a:lnTo>
                  <a:moveTo>
                    <a:pt x="25400" y="123063"/>
                  </a:moveTo>
                  <a:lnTo>
                    <a:pt x="25400" y="2151126"/>
                  </a:lnTo>
                  <a:lnTo>
                    <a:pt x="12700" y="2151126"/>
                  </a:lnTo>
                  <a:lnTo>
                    <a:pt x="25400" y="2151126"/>
                  </a:lnTo>
                  <a:cubicBezTo>
                    <a:pt x="25400" y="2204974"/>
                    <a:pt x="69342" y="2248789"/>
                    <a:pt x="123825" y="2248789"/>
                  </a:cubicBezTo>
                  <a:lnTo>
                    <a:pt x="6055360" y="2248789"/>
                  </a:lnTo>
                  <a:cubicBezTo>
                    <a:pt x="6109843" y="2248789"/>
                    <a:pt x="6153785" y="2204974"/>
                    <a:pt x="6153785" y="2151126"/>
                  </a:cubicBezTo>
                  <a:lnTo>
                    <a:pt x="6153785" y="123063"/>
                  </a:lnTo>
                  <a:cubicBezTo>
                    <a:pt x="6153785" y="69215"/>
                    <a:pt x="6109843" y="25400"/>
                    <a:pt x="6055360" y="25400"/>
                  </a:cubicBezTo>
                  <a:lnTo>
                    <a:pt x="123825" y="25400"/>
                  </a:lnTo>
                  <a:lnTo>
                    <a:pt x="123825" y="12700"/>
                  </a:lnTo>
                  <a:lnTo>
                    <a:pt x="123825" y="25400"/>
                  </a:lnTo>
                  <a:cubicBezTo>
                    <a:pt x="69342" y="25400"/>
                    <a:pt x="25400" y="69215"/>
                    <a:pt x="25400" y="123063"/>
                  </a:cubicBezTo>
                  <a:close/>
                </a:path>
              </a:pathLst>
            </a:custGeom>
            <a:solidFill>
              <a:srgbClr val="FFE0CC"/>
            </a:solidFill>
            <a:ln w="12700">
              <a:solidFill>
                <a:schemeClr val="bg1"/>
              </a:solidFill>
            </a:ln>
          </p:spPr>
        </p:sp>
      </p:grpSp>
      <p:sp>
        <p:nvSpPr>
          <p:cNvPr id="25" name="TextBox 25"/>
          <p:cNvSpPr txBox="1"/>
          <p:nvPr>
            <p:custDataLst>
              <p:tags r:id="rId16"/>
            </p:custDataLst>
          </p:nvPr>
        </p:nvSpPr>
        <p:spPr>
          <a:xfrm>
            <a:off x="11864426" y="2599430"/>
            <a:ext cx="2831754" cy="406156"/>
          </a:xfrm>
          <a:prstGeom prst="rect">
            <a:avLst/>
          </a:prstGeom>
        </p:spPr>
        <p:txBody>
          <a:bodyPr lIns="0" tIns="0" rIns="0" bIns="0" rtlCol="0" anchor="t">
            <a:spAutoFit/>
          </a:bodyPr>
          <a:lstStyle/>
          <a:p>
            <a:pPr algn="l">
              <a:lnSpc>
                <a:spcPts val="2875"/>
              </a:lnSpc>
            </a:pPr>
            <a:r>
              <a:rPr lang="en-US" sz="2185">
                <a:solidFill>
                  <a:srgbClr val="67534F"/>
                </a:solidFill>
                <a:latin typeface="Times New Roman" panose="02020603050405020304"/>
                <a:ea typeface="Times New Roman" panose="02020603050405020304"/>
                <a:cs typeface="Times New Roman" panose="02020603050405020304"/>
                <a:sym typeface="Times New Roman" panose="02020603050405020304"/>
              </a:rPr>
              <a:t>Role-Based Access</a:t>
            </a:r>
            <a:endParaRPr lang="en-US" sz="2185">
              <a:solidFill>
                <a:srgbClr val="67534F"/>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26" name="TextBox 26"/>
          <p:cNvSpPr txBox="1"/>
          <p:nvPr>
            <p:custDataLst>
              <p:tags r:id="rId17"/>
            </p:custDataLst>
          </p:nvPr>
        </p:nvSpPr>
        <p:spPr>
          <a:xfrm>
            <a:off x="11864426" y="3085652"/>
            <a:ext cx="4183409" cy="806501"/>
          </a:xfrm>
          <a:prstGeom prst="rect">
            <a:avLst/>
          </a:prstGeom>
        </p:spPr>
        <p:txBody>
          <a:bodyPr lIns="0" tIns="0" rIns="0" bIns="0" rtlCol="0" anchor="t">
            <a:spAutoFit/>
          </a:bodyPr>
          <a:lstStyle/>
          <a:p>
            <a:pPr algn="l">
              <a:lnSpc>
                <a:spcPts val="2000"/>
              </a:lnSpc>
            </a:pPr>
            <a:r>
              <a:rPr lang="en-US" sz="1500">
                <a:solidFill>
                  <a:srgbClr val="67534F"/>
                </a:solidFill>
                <a:latin typeface="Times New Roman" panose="02020603050405020304"/>
                <a:ea typeface="Times New Roman" panose="02020603050405020304"/>
                <a:cs typeface="Times New Roman" panose="02020603050405020304"/>
                <a:sym typeface="Times New Roman" panose="02020603050405020304"/>
              </a:rPr>
              <a:t>Four distinct roles enforced: ADMIN, MANAGER, RECEPTIONIST, GUEST with service-level validation</a:t>
            </a:r>
            <a:endParaRPr lang="en-US" sz="1500">
              <a:solidFill>
                <a:srgbClr val="67534F"/>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27" name="Freeform 27" descr="preencoded.png"/>
          <p:cNvSpPr/>
          <p:nvPr/>
        </p:nvSpPr>
        <p:spPr>
          <a:xfrm>
            <a:off x="2024062" y="4551312"/>
            <a:ext cx="6879584" cy="4974727"/>
          </a:xfrm>
          <a:custGeom>
            <a:avLst/>
            <a:gdLst/>
            <a:ahLst/>
            <a:cxnLst/>
            <a:rect l="l" t="t" r="r" b="b"/>
            <a:pathLst>
              <a:path w="6879584" h="4974727">
                <a:moveTo>
                  <a:pt x="0" y="0"/>
                </a:moveTo>
                <a:lnTo>
                  <a:pt x="6879584" y="0"/>
                </a:lnTo>
                <a:lnTo>
                  <a:pt x="6879584" y="4974726"/>
                </a:lnTo>
                <a:lnTo>
                  <a:pt x="0" y="4974726"/>
                </a:lnTo>
                <a:lnTo>
                  <a:pt x="0" y="0"/>
                </a:lnTo>
                <a:close/>
              </a:path>
            </a:pathLst>
          </a:custGeom>
          <a:blipFill>
            <a:blip r:embed="rId18"/>
            <a:stretch>
              <a:fillRect l="-8" r="-8"/>
            </a:stretch>
          </a:blipFill>
        </p:spPr>
      </p:sp>
      <p:grpSp>
        <p:nvGrpSpPr>
          <p:cNvPr id="28" name="Group 28"/>
          <p:cNvGrpSpPr/>
          <p:nvPr/>
        </p:nvGrpSpPr>
        <p:grpSpPr>
          <a:xfrm rot="0">
            <a:off x="9393584" y="4551312"/>
            <a:ext cx="6879584" cy="1802311"/>
            <a:chOff x="0" y="0"/>
            <a:chExt cx="9172778" cy="2403081"/>
          </a:xfrm>
        </p:grpSpPr>
        <p:sp>
          <p:nvSpPr>
            <p:cNvPr id="29" name="Freeform 29"/>
            <p:cNvSpPr/>
            <p:nvPr/>
          </p:nvSpPr>
          <p:spPr>
            <a:xfrm>
              <a:off x="0" y="0"/>
              <a:ext cx="9172829" cy="2403094"/>
            </a:xfrm>
            <a:custGeom>
              <a:avLst/>
              <a:gdLst/>
              <a:ahLst/>
              <a:cxnLst/>
              <a:rect l="l" t="t" r="r" b="b"/>
              <a:pathLst>
                <a:path w="9172829" h="2403094">
                  <a:moveTo>
                    <a:pt x="0" y="110363"/>
                  </a:moveTo>
                  <a:cubicBezTo>
                    <a:pt x="0" y="49403"/>
                    <a:pt x="49403" y="0"/>
                    <a:pt x="110363" y="0"/>
                  </a:cubicBezTo>
                  <a:lnTo>
                    <a:pt x="9062466" y="0"/>
                  </a:lnTo>
                  <a:cubicBezTo>
                    <a:pt x="9123426" y="0"/>
                    <a:pt x="9172829" y="49403"/>
                    <a:pt x="9172829" y="110363"/>
                  </a:cubicBezTo>
                  <a:lnTo>
                    <a:pt x="9172829" y="2292731"/>
                  </a:lnTo>
                  <a:cubicBezTo>
                    <a:pt x="9172829" y="2353691"/>
                    <a:pt x="9123426" y="2403094"/>
                    <a:pt x="9062466" y="2403094"/>
                  </a:cubicBezTo>
                  <a:lnTo>
                    <a:pt x="110363" y="2403094"/>
                  </a:lnTo>
                  <a:cubicBezTo>
                    <a:pt x="49403" y="2403094"/>
                    <a:pt x="0" y="2353691"/>
                    <a:pt x="0" y="2292731"/>
                  </a:cubicBezTo>
                  <a:close/>
                </a:path>
              </a:pathLst>
            </a:custGeom>
            <a:solidFill>
              <a:srgbClr val="FFD1B3"/>
            </a:solidFill>
            <a:ln w="12700">
              <a:solidFill>
                <a:schemeClr val="bg1"/>
              </a:solidFill>
            </a:ln>
          </p:spPr>
        </p:sp>
      </p:grpSp>
      <p:sp>
        <p:nvSpPr>
          <p:cNvPr id="30" name="Freeform 30" descr="preencoded.png"/>
          <p:cNvSpPr/>
          <p:nvPr/>
        </p:nvSpPr>
        <p:spPr>
          <a:xfrm>
            <a:off x="9590484" y="4815478"/>
            <a:ext cx="246164" cy="196901"/>
          </a:xfrm>
          <a:custGeom>
            <a:avLst/>
            <a:gdLst/>
            <a:ahLst/>
            <a:cxnLst/>
            <a:rect l="l" t="t" r="r" b="b"/>
            <a:pathLst>
              <a:path w="246164" h="196901">
                <a:moveTo>
                  <a:pt x="0" y="0"/>
                </a:moveTo>
                <a:lnTo>
                  <a:pt x="246164" y="0"/>
                </a:lnTo>
                <a:lnTo>
                  <a:pt x="246164" y="196901"/>
                </a:lnTo>
                <a:lnTo>
                  <a:pt x="0" y="196901"/>
                </a:lnTo>
                <a:lnTo>
                  <a:pt x="0" y="0"/>
                </a:lnTo>
                <a:close/>
              </a:path>
            </a:pathLst>
          </a:custGeom>
          <a:blipFill>
            <a:blip r:embed="rId19"/>
            <a:stretch>
              <a:fillRect t="-488" b="-488"/>
            </a:stretch>
          </a:blipFill>
        </p:spPr>
      </p:sp>
      <p:sp>
        <p:nvSpPr>
          <p:cNvPr id="31" name="TextBox 31"/>
          <p:cNvSpPr txBox="1"/>
          <p:nvPr/>
        </p:nvSpPr>
        <p:spPr>
          <a:xfrm>
            <a:off x="10033549" y="4759223"/>
            <a:ext cx="6042717" cy="1318765"/>
          </a:xfrm>
          <a:prstGeom prst="rect">
            <a:avLst/>
          </a:prstGeom>
        </p:spPr>
        <p:txBody>
          <a:bodyPr lIns="0" tIns="0" rIns="0" bIns="0" rtlCol="0" anchor="t">
            <a:spAutoFit/>
          </a:bodyPr>
          <a:lstStyle/>
          <a:p>
            <a:pPr algn="l">
              <a:lnSpc>
                <a:spcPts val="2000"/>
              </a:lnSpc>
            </a:pPr>
            <a:r>
              <a:rPr lang="en-US" sz="1500" b="1">
                <a:solidFill>
                  <a:srgbClr val="000000"/>
                </a:solidFill>
                <a:latin typeface="Times New Roman Bold" panose="02020803070505020304"/>
                <a:ea typeface="Times New Roman Bold" panose="02020803070505020304"/>
                <a:cs typeface="Times New Roman Bold" panose="02020803070505020304"/>
                <a:sym typeface="Times New Roman Bold" panose="02020803070505020304"/>
              </a:rPr>
              <a:t>Defense-in-Depth Strategy:</a:t>
            </a:r>
            <a:r>
              <a:rPr lang="en-US" sz="1500">
                <a:solidFill>
                  <a:srgbClr val="000000"/>
                </a:solidFill>
                <a:latin typeface="Times New Roman" panose="02020603050405020304"/>
                <a:ea typeface="Times New Roman" panose="02020603050405020304"/>
                <a:cs typeface="Times New Roman" panose="02020603050405020304"/>
                <a:sym typeface="Times New Roman" panose="02020603050405020304"/>
              </a:rPr>
              <a:t> The Auth Service is the only component that stores or validates credentials directly. Every subsequent request is authenticated using JWT tokens, keeping downstream services completely stateless. Role enforcement occurs at multiple layers for maximum security.</a:t>
            </a:r>
            <a:endParaRPr lang="en-US" sz="150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0">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DEC8AB"/>
            </a:solidFill>
            <a:ln w="12700">
              <a:solidFill>
                <a:srgbClr val="000000"/>
              </a:solidFill>
            </a:ln>
          </p:spPr>
        </p:sp>
      </p:grpSp>
      <p:grpSp>
        <p:nvGrpSpPr>
          <p:cNvPr id="4" name="Group 4"/>
          <p:cNvGrpSpPr/>
          <p:nvPr/>
        </p:nvGrpSpPr>
        <p:grpSpPr>
          <a:xfrm rot="0">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4">
                <a:alpha val="90196"/>
              </a:srgbClr>
            </a:solidFill>
            <a:ln w="12700">
              <a:solidFill>
                <a:schemeClr val="bg1"/>
              </a:solidFill>
            </a:ln>
          </p:spPr>
        </p:sp>
      </p:grpSp>
      <p:grpSp>
        <p:nvGrpSpPr>
          <p:cNvPr id="6" name="Group 6"/>
          <p:cNvGrpSpPr/>
          <p:nvPr/>
        </p:nvGrpSpPr>
        <p:grpSpPr>
          <a:xfrm rot="0">
            <a:off x="992238" y="863651"/>
            <a:ext cx="1747542" cy="406898"/>
            <a:chOff x="0" y="0"/>
            <a:chExt cx="2330056" cy="542531"/>
          </a:xfrm>
        </p:grpSpPr>
        <p:sp>
          <p:nvSpPr>
            <p:cNvPr id="7" name="Freeform 7"/>
            <p:cNvSpPr/>
            <p:nvPr/>
          </p:nvSpPr>
          <p:spPr>
            <a:xfrm>
              <a:off x="0" y="0"/>
              <a:ext cx="2330069" cy="542544"/>
            </a:xfrm>
            <a:custGeom>
              <a:avLst/>
              <a:gdLst/>
              <a:ahLst/>
              <a:cxnLst/>
              <a:rect l="l" t="t" r="r" b="b"/>
              <a:pathLst>
                <a:path w="2330069" h="542544">
                  <a:moveTo>
                    <a:pt x="0" y="111125"/>
                  </a:moveTo>
                  <a:cubicBezTo>
                    <a:pt x="0" y="49784"/>
                    <a:pt x="49784" y="0"/>
                    <a:pt x="111125" y="0"/>
                  </a:cubicBezTo>
                  <a:lnTo>
                    <a:pt x="2218944" y="0"/>
                  </a:lnTo>
                  <a:cubicBezTo>
                    <a:pt x="2280285" y="0"/>
                    <a:pt x="2330069" y="49784"/>
                    <a:pt x="2330069" y="111125"/>
                  </a:cubicBezTo>
                  <a:lnTo>
                    <a:pt x="2330069" y="431419"/>
                  </a:lnTo>
                  <a:cubicBezTo>
                    <a:pt x="2330069" y="492760"/>
                    <a:pt x="2280285" y="542544"/>
                    <a:pt x="2218944" y="542544"/>
                  </a:cubicBezTo>
                  <a:lnTo>
                    <a:pt x="111125" y="542544"/>
                  </a:lnTo>
                  <a:cubicBezTo>
                    <a:pt x="49784" y="542544"/>
                    <a:pt x="0" y="492760"/>
                    <a:pt x="0" y="431419"/>
                  </a:cubicBezTo>
                  <a:close/>
                </a:path>
              </a:pathLst>
            </a:custGeom>
            <a:solidFill>
              <a:srgbClr val="FFE0CC"/>
            </a:solidFill>
            <a:ln w="12700">
              <a:solidFill>
                <a:schemeClr val="bg1"/>
              </a:solidFill>
            </a:ln>
          </p:spPr>
        </p:sp>
      </p:grpSp>
      <p:sp>
        <p:nvSpPr>
          <p:cNvPr id="8" name="Freeform 8" descr="preencoded.png"/>
          <p:cNvSpPr/>
          <p:nvPr/>
        </p:nvSpPr>
        <p:spPr>
          <a:xfrm>
            <a:off x="1141066" y="967826"/>
            <a:ext cx="198387" cy="198387"/>
          </a:xfrm>
          <a:custGeom>
            <a:avLst/>
            <a:gdLst/>
            <a:ahLst/>
            <a:cxnLst/>
            <a:rect l="l" t="t" r="r" b="b"/>
            <a:pathLst>
              <a:path w="198387" h="198387">
                <a:moveTo>
                  <a:pt x="0" y="0"/>
                </a:moveTo>
                <a:lnTo>
                  <a:pt x="198387" y="0"/>
                </a:lnTo>
                <a:lnTo>
                  <a:pt x="198387" y="198386"/>
                </a:lnTo>
                <a:lnTo>
                  <a:pt x="0" y="198386"/>
                </a:lnTo>
                <a:lnTo>
                  <a:pt x="0" y="0"/>
                </a:lnTo>
                <a:close/>
              </a:path>
            </a:pathLst>
          </a:custGeom>
          <a:blipFill>
            <a:blip r:embed="rId1">
              <a:extLst>
                <a:ext uri="{96DAC541-7B7A-43D3-8B79-37D633B846F1}">
                  <asvg:svgBlip xmlns:asvg="http://schemas.microsoft.com/office/drawing/2016/SVG/main" r:embed="rId2"/>
                </a:ext>
              </a:extLst>
            </a:blip>
            <a:stretch>
              <a:fillRect l="-4762" r="-4762"/>
            </a:stretch>
          </a:blipFill>
        </p:spPr>
      </p:sp>
      <p:sp>
        <p:nvSpPr>
          <p:cNvPr id="9" name="TextBox 9"/>
          <p:cNvSpPr txBox="1"/>
          <p:nvPr/>
        </p:nvSpPr>
        <p:spPr>
          <a:xfrm>
            <a:off x="1438570" y="899960"/>
            <a:ext cx="1152373" cy="296170"/>
          </a:xfrm>
          <a:prstGeom prst="rect">
            <a:avLst/>
          </a:prstGeom>
        </p:spPr>
        <p:txBody>
          <a:bodyPr lIns="0" tIns="0" rIns="0" bIns="0" rtlCol="0" anchor="t">
            <a:spAutoFit/>
          </a:bodyPr>
          <a:lstStyle/>
          <a:p>
            <a:pPr algn="l">
              <a:lnSpc>
                <a:spcPts val="2000"/>
              </a:lnSpc>
            </a:pPr>
            <a:r>
              <a:rPr lang="en-US" sz="1560">
                <a:solidFill>
                  <a:srgbClr val="67534F"/>
                </a:solidFill>
                <a:latin typeface="Times New Roman" panose="02020603050405020304"/>
                <a:ea typeface="Times New Roman" panose="02020603050405020304"/>
                <a:cs typeface="Times New Roman" panose="02020603050405020304"/>
                <a:sym typeface="Times New Roman" panose="02020603050405020304"/>
              </a:rPr>
              <a:t>CHAPTER 4</a:t>
            </a:r>
            <a:endParaRPr lang="en-US" sz="1560">
              <a:solidFill>
                <a:srgbClr val="67534F"/>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10" name="TextBox 10"/>
          <p:cNvSpPr txBox="1"/>
          <p:nvPr/>
        </p:nvSpPr>
        <p:spPr>
          <a:xfrm>
            <a:off x="992238" y="1283941"/>
            <a:ext cx="7132587" cy="1012927"/>
          </a:xfrm>
          <a:prstGeom prst="rect">
            <a:avLst/>
          </a:prstGeom>
        </p:spPr>
        <p:txBody>
          <a:bodyPr lIns="0" tIns="0" rIns="0" bIns="0" rtlCol="0" anchor="t">
            <a:spAutoFit/>
          </a:bodyPr>
          <a:lstStyle/>
          <a:p>
            <a:pPr algn="l">
              <a:lnSpc>
                <a:spcPts val="7250"/>
              </a:lnSpc>
            </a:pPr>
            <a:r>
              <a:rPr lang="en-US" sz="5560">
                <a:solidFill>
                  <a:srgbClr val="532418"/>
                </a:solidFill>
                <a:latin typeface="Times New Roman" panose="02020603050405020304"/>
                <a:ea typeface="Times New Roman" panose="02020603050405020304"/>
                <a:cs typeface="Times New Roman" panose="02020603050405020304"/>
                <a:sym typeface="Times New Roman" panose="02020603050405020304"/>
              </a:rPr>
              <a:t>Hotel Service Flow</a:t>
            </a:r>
            <a:endParaRPr lang="en-US" sz="5560">
              <a:solidFill>
                <a:srgbClr val="532418"/>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11" name="TextBox 11"/>
          <p:cNvSpPr txBox="1"/>
          <p:nvPr/>
        </p:nvSpPr>
        <p:spPr>
          <a:xfrm>
            <a:off x="992238" y="2338835"/>
            <a:ext cx="4175369" cy="520598"/>
          </a:xfrm>
          <a:prstGeom prst="rect">
            <a:avLst/>
          </a:prstGeom>
        </p:spPr>
        <p:txBody>
          <a:bodyPr lIns="0" tIns="0" rIns="0" bIns="0" rtlCol="0" anchor="t">
            <a:spAutoFit/>
          </a:bodyPr>
          <a:lstStyle/>
          <a:p>
            <a:pPr algn="l">
              <a:lnSpc>
                <a:spcPts val="3625"/>
              </a:lnSpc>
            </a:pPr>
            <a:r>
              <a:rPr lang="en-US" sz="2750">
                <a:solidFill>
                  <a:srgbClr val="532418"/>
                </a:solidFill>
                <a:latin typeface="Times New Roman" panose="02020603050405020304"/>
                <a:ea typeface="Times New Roman" panose="02020603050405020304"/>
                <a:cs typeface="Times New Roman" panose="02020603050405020304"/>
                <a:sym typeface="Times New Roman" panose="02020603050405020304"/>
              </a:rPr>
              <a:t>Static Inventory Authority</a:t>
            </a:r>
            <a:endParaRPr lang="en-US" sz="2750">
              <a:solidFill>
                <a:srgbClr val="532418"/>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12" name="TextBox 12"/>
          <p:cNvSpPr txBox="1"/>
          <p:nvPr/>
        </p:nvSpPr>
        <p:spPr>
          <a:xfrm>
            <a:off x="992238" y="3193409"/>
            <a:ext cx="16303523" cy="683123"/>
          </a:xfrm>
          <a:prstGeom prst="rect">
            <a:avLst/>
          </a:prstGeom>
        </p:spPr>
        <p:txBody>
          <a:bodyPr lIns="0" tIns="0" rIns="0" bIns="0" rtlCol="0" anchor="t">
            <a:spAutoFit/>
          </a:bodyPr>
          <a:lstStyle/>
          <a:p>
            <a:pPr algn="l">
              <a:lnSpc>
                <a:spcPts val="2500"/>
              </a:lnSpc>
            </a:pPr>
            <a:r>
              <a:rPr lang="en-US" sz="1935">
                <a:solidFill>
                  <a:srgbClr val="67534F"/>
                </a:solidFill>
                <a:latin typeface="Times New Roman" panose="02020603050405020304"/>
                <a:ea typeface="Times New Roman" panose="02020603050405020304"/>
                <a:cs typeface="Times New Roman" panose="02020603050405020304"/>
                <a:sym typeface="Times New Roman" panose="02020603050405020304"/>
              </a:rPr>
              <a:t>The </a:t>
            </a:r>
            <a:r>
              <a:rPr lang="en-US" sz="1935" b="1">
                <a:solidFill>
                  <a:srgbClr val="67534F"/>
                </a:solidFill>
                <a:latin typeface="Times New Roman Bold" panose="02020803070505020304"/>
                <a:ea typeface="Times New Roman Bold" panose="02020803070505020304"/>
                <a:cs typeface="Times New Roman Bold" panose="02020803070505020304"/>
                <a:sym typeface="Times New Roman Bold" panose="02020803070505020304"/>
              </a:rPr>
              <a:t>Hotel Service</a:t>
            </a:r>
            <a:r>
              <a:rPr lang="en-US" sz="1935">
                <a:solidFill>
                  <a:srgbClr val="67534F"/>
                </a:solidFill>
                <a:latin typeface="Times New Roman" panose="02020603050405020304"/>
                <a:ea typeface="Times New Roman" panose="02020603050405020304"/>
                <a:cs typeface="Times New Roman" panose="02020603050405020304"/>
                <a:sym typeface="Times New Roman" panose="02020603050405020304"/>
              </a:rPr>
              <a:t> owns all static and structural data related to hotels, acting as the single source of truth for room inventory. No other service directly mutates hotel data, ensuring data consistency and clear ownership boundaries.</a:t>
            </a:r>
            <a:endParaRPr lang="en-US" sz="1935">
              <a:solidFill>
                <a:srgbClr val="67534F"/>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13" name="TextBox 13"/>
          <p:cNvSpPr txBox="1"/>
          <p:nvPr>
            <p:custDataLst>
              <p:tags r:id="rId3"/>
            </p:custDataLst>
          </p:nvPr>
        </p:nvSpPr>
        <p:spPr>
          <a:xfrm>
            <a:off x="992238" y="4408437"/>
            <a:ext cx="3566217" cy="520598"/>
          </a:xfrm>
          <a:prstGeom prst="rect">
            <a:avLst/>
          </a:prstGeom>
        </p:spPr>
        <p:txBody>
          <a:bodyPr lIns="0" tIns="0" rIns="0" bIns="0" rtlCol="0" anchor="t">
            <a:spAutoFit/>
          </a:bodyPr>
          <a:lstStyle/>
          <a:p>
            <a:pPr algn="l">
              <a:lnSpc>
                <a:spcPts val="3625"/>
              </a:lnSpc>
            </a:pPr>
            <a:r>
              <a:rPr lang="en-US" sz="2750">
                <a:solidFill>
                  <a:srgbClr val="67534F"/>
                </a:solidFill>
                <a:latin typeface="Times New Roman" panose="02020603050405020304"/>
                <a:ea typeface="Times New Roman" panose="02020603050405020304"/>
                <a:cs typeface="Times New Roman" panose="02020603050405020304"/>
                <a:sym typeface="Times New Roman" panose="02020603050405020304"/>
              </a:rPr>
              <a:t>Hotel Management</a:t>
            </a:r>
            <a:endParaRPr lang="en-US" sz="2750">
              <a:solidFill>
                <a:srgbClr val="67534F"/>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14" name="TextBox 14"/>
          <p:cNvSpPr txBox="1"/>
          <p:nvPr>
            <p:custDataLst>
              <p:tags r:id="rId4"/>
            </p:custDataLst>
          </p:nvPr>
        </p:nvSpPr>
        <p:spPr>
          <a:xfrm>
            <a:off x="992238" y="5039763"/>
            <a:ext cx="5227739" cy="1005630"/>
          </a:xfrm>
          <a:prstGeom prst="rect">
            <a:avLst/>
          </a:prstGeom>
        </p:spPr>
        <p:txBody>
          <a:bodyPr lIns="0" tIns="0" rIns="0" bIns="0" rtlCol="0" anchor="t">
            <a:spAutoFit/>
          </a:bodyPr>
          <a:lstStyle/>
          <a:p>
            <a:pPr algn="l">
              <a:lnSpc>
                <a:spcPts val="2500"/>
              </a:lnSpc>
            </a:pPr>
            <a:r>
              <a:rPr lang="en-US" sz="1935">
                <a:solidFill>
                  <a:srgbClr val="67534F"/>
                </a:solidFill>
                <a:latin typeface="Times New Roman" panose="02020603050405020304"/>
                <a:ea typeface="Times New Roman" panose="02020603050405020304"/>
                <a:cs typeface="Times New Roman" panose="02020603050405020304"/>
                <a:sym typeface="Times New Roman" panose="02020603050405020304"/>
              </a:rPr>
              <a:t>Complete hotel entity management including properties, locations, and configurations</a:t>
            </a:r>
            <a:endParaRPr lang="en-US" sz="1935">
              <a:solidFill>
                <a:srgbClr val="67534F"/>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15" name="TextBox 15"/>
          <p:cNvSpPr txBox="1"/>
          <p:nvPr>
            <p:custDataLst>
              <p:tags r:id="rId5"/>
            </p:custDataLst>
          </p:nvPr>
        </p:nvSpPr>
        <p:spPr>
          <a:xfrm>
            <a:off x="6529978" y="4408437"/>
            <a:ext cx="3566217" cy="520598"/>
          </a:xfrm>
          <a:prstGeom prst="rect">
            <a:avLst/>
          </a:prstGeom>
        </p:spPr>
        <p:txBody>
          <a:bodyPr lIns="0" tIns="0" rIns="0" bIns="0" rtlCol="0" anchor="t">
            <a:spAutoFit/>
          </a:bodyPr>
          <a:lstStyle/>
          <a:p>
            <a:pPr algn="l">
              <a:lnSpc>
                <a:spcPts val="3625"/>
              </a:lnSpc>
            </a:pPr>
            <a:r>
              <a:rPr lang="en-US" sz="2750">
                <a:solidFill>
                  <a:srgbClr val="67534F"/>
                </a:solidFill>
                <a:latin typeface="Times New Roman" panose="02020603050405020304"/>
                <a:ea typeface="Times New Roman" panose="02020603050405020304"/>
                <a:cs typeface="Times New Roman" panose="02020603050405020304"/>
                <a:sym typeface="Times New Roman" panose="02020603050405020304"/>
              </a:rPr>
              <a:t>Room Categories</a:t>
            </a:r>
            <a:endParaRPr lang="en-US" sz="2750">
              <a:solidFill>
                <a:srgbClr val="67534F"/>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16" name="TextBox 16"/>
          <p:cNvSpPr txBox="1"/>
          <p:nvPr>
            <p:custDataLst>
              <p:tags r:id="rId6"/>
            </p:custDataLst>
          </p:nvPr>
        </p:nvSpPr>
        <p:spPr>
          <a:xfrm>
            <a:off x="6529978" y="5039763"/>
            <a:ext cx="5227882" cy="683123"/>
          </a:xfrm>
          <a:prstGeom prst="rect">
            <a:avLst/>
          </a:prstGeom>
        </p:spPr>
        <p:txBody>
          <a:bodyPr lIns="0" tIns="0" rIns="0" bIns="0" rtlCol="0" anchor="t">
            <a:spAutoFit/>
          </a:bodyPr>
          <a:lstStyle/>
          <a:p>
            <a:pPr algn="l">
              <a:lnSpc>
                <a:spcPts val="2500"/>
              </a:lnSpc>
            </a:pPr>
            <a:r>
              <a:rPr lang="en-US" sz="1935">
                <a:solidFill>
                  <a:srgbClr val="67534F"/>
                </a:solidFill>
                <a:latin typeface="Times New Roman" panose="02020603050405020304"/>
                <a:ea typeface="Times New Roman" panose="02020603050405020304"/>
                <a:cs typeface="Times New Roman" panose="02020603050405020304"/>
                <a:sym typeface="Times New Roman" panose="02020603050405020304"/>
              </a:rPr>
              <a:t>Category definitions with pricing, capacity, and amenity specifications</a:t>
            </a:r>
            <a:endParaRPr lang="en-US" sz="1935">
              <a:solidFill>
                <a:srgbClr val="67534F"/>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17" name="TextBox 17"/>
          <p:cNvSpPr txBox="1"/>
          <p:nvPr>
            <p:custDataLst>
              <p:tags r:id="rId7"/>
            </p:custDataLst>
          </p:nvPr>
        </p:nvSpPr>
        <p:spPr>
          <a:xfrm>
            <a:off x="12067880" y="4408437"/>
            <a:ext cx="3566217" cy="520598"/>
          </a:xfrm>
          <a:prstGeom prst="rect">
            <a:avLst/>
          </a:prstGeom>
        </p:spPr>
        <p:txBody>
          <a:bodyPr lIns="0" tIns="0" rIns="0" bIns="0" rtlCol="0" anchor="t">
            <a:spAutoFit/>
          </a:bodyPr>
          <a:lstStyle/>
          <a:p>
            <a:pPr algn="l">
              <a:lnSpc>
                <a:spcPts val="3625"/>
              </a:lnSpc>
            </a:pPr>
            <a:r>
              <a:rPr lang="en-US" sz="2750">
                <a:solidFill>
                  <a:srgbClr val="67534F"/>
                </a:solidFill>
                <a:latin typeface="Times New Roman" panose="02020603050405020304"/>
                <a:ea typeface="Times New Roman" panose="02020603050405020304"/>
                <a:cs typeface="Times New Roman" panose="02020603050405020304"/>
                <a:sym typeface="Times New Roman" panose="02020603050405020304"/>
              </a:rPr>
              <a:t>Physical Rooms</a:t>
            </a:r>
            <a:endParaRPr lang="en-US" sz="2750">
              <a:solidFill>
                <a:srgbClr val="67534F"/>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18" name="TextBox 18"/>
          <p:cNvSpPr txBox="1"/>
          <p:nvPr>
            <p:custDataLst>
              <p:tags r:id="rId8"/>
            </p:custDataLst>
          </p:nvPr>
        </p:nvSpPr>
        <p:spPr>
          <a:xfrm>
            <a:off x="12067880" y="5039763"/>
            <a:ext cx="5227882" cy="1005630"/>
          </a:xfrm>
          <a:prstGeom prst="rect">
            <a:avLst/>
          </a:prstGeom>
        </p:spPr>
        <p:txBody>
          <a:bodyPr lIns="0" tIns="0" rIns="0" bIns="0" rtlCol="0" anchor="t">
            <a:spAutoFit/>
          </a:bodyPr>
          <a:lstStyle/>
          <a:p>
            <a:pPr algn="l">
              <a:lnSpc>
                <a:spcPts val="2500"/>
              </a:lnSpc>
            </a:pPr>
            <a:r>
              <a:rPr lang="en-US" sz="1935">
                <a:solidFill>
                  <a:srgbClr val="67534F"/>
                </a:solidFill>
                <a:latin typeface="Times New Roman" panose="02020603050405020304"/>
                <a:ea typeface="Times New Roman" panose="02020603050405020304"/>
                <a:cs typeface="Times New Roman" panose="02020603050405020304"/>
                <a:sym typeface="Times New Roman" panose="02020603050405020304"/>
              </a:rPr>
              <a:t>Individual room tracking with status management and maintenance scheduling</a:t>
            </a:r>
            <a:endParaRPr lang="en-US" sz="1935">
              <a:solidFill>
                <a:srgbClr val="67534F"/>
              </a:solidFill>
              <a:latin typeface="Times New Roman" panose="02020603050405020304"/>
              <a:ea typeface="Times New Roman" panose="02020603050405020304"/>
              <a:cs typeface="Times New Roman" panose="02020603050405020304"/>
              <a:sym typeface="Times New Roman" panose="02020603050405020304"/>
            </a:endParaRPr>
          </a:p>
        </p:txBody>
      </p:sp>
      <p:grpSp>
        <p:nvGrpSpPr>
          <p:cNvPr id="19" name="Group 19"/>
          <p:cNvGrpSpPr/>
          <p:nvPr>
            <p:custDataLst>
              <p:tags r:id="rId9"/>
            </p:custDataLst>
          </p:nvPr>
        </p:nvGrpSpPr>
        <p:grpSpPr>
          <a:xfrm rot="0">
            <a:off x="977951" y="6310160"/>
            <a:ext cx="5297691" cy="772716"/>
            <a:chOff x="0" y="0"/>
            <a:chExt cx="7063588" cy="1030288"/>
          </a:xfrm>
        </p:grpSpPr>
        <p:sp>
          <p:nvSpPr>
            <p:cNvPr id="20" name="Freeform 20"/>
            <p:cNvSpPr/>
            <p:nvPr>
              <p:custDataLst>
                <p:tags r:id="rId10"/>
              </p:custDataLst>
            </p:nvPr>
          </p:nvSpPr>
          <p:spPr>
            <a:xfrm>
              <a:off x="19050" y="19050"/>
              <a:ext cx="7025386" cy="992124"/>
            </a:xfrm>
            <a:custGeom>
              <a:avLst/>
              <a:gdLst/>
              <a:ahLst/>
              <a:cxnLst/>
              <a:rect l="l" t="t" r="r" b="b"/>
              <a:pathLst>
                <a:path w="7025386" h="992124">
                  <a:moveTo>
                    <a:pt x="0" y="496062"/>
                  </a:moveTo>
                  <a:cubicBezTo>
                    <a:pt x="0" y="222123"/>
                    <a:pt x="229362" y="0"/>
                    <a:pt x="512318" y="0"/>
                  </a:cubicBezTo>
                  <a:lnTo>
                    <a:pt x="6513068" y="0"/>
                  </a:lnTo>
                  <a:cubicBezTo>
                    <a:pt x="6796024" y="0"/>
                    <a:pt x="7025386" y="222123"/>
                    <a:pt x="7025386" y="496062"/>
                  </a:cubicBezTo>
                  <a:cubicBezTo>
                    <a:pt x="7025386" y="770001"/>
                    <a:pt x="6796024" y="992124"/>
                    <a:pt x="6513068" y="992124"/>
                  </a:cubicBezTo>
                  <a:lnTo>
                    <a:pt x="512318" y="992124"/>
                  </a:lnTo>
                  <a:cubicBezTo>
                    <a:pt x="229362" y="992251"/>
                    <a:pt x="0" y="770128"/>
                    <a:pt x="0" y="496062"/>
                  </a:cubicBezTo>
                  <a:close/>
                </a:path>
              </a:pathLst>
            </a:custGeom>
            <a:solidFill>
              <a:srgbClr val="FFFFF4"/>
            </a:solidFill>
            <a:ln w="12700">
              <a:solidFill>
                <a:schemeClr val="bg1"/>
              </a:solidFill>
            </a:ln>
          </p:spPr>
        </p:sp>
        <p:sp>
          <p:nvSpPr>
            <p:cNvPr id="21" name="Freeform 21"/>
            <p:cNvSpPr/>
            <p:nvPr>
              <p:custDataLst>
                <p:tags r:id="rId11"/>
              </p:custDataLst>
            </p:nvPr>
          </p:nvSpPr>
          <p:spPr>
            <a:xfrm>
              <a:off x="0" y="0"/>
              <a:ext cx="7063486" cy="1030224"/>
            </a:xfrm>
            <a:custGeom>
              <a:avLst/>
              <a:gdLst/>
              <a:ahLst/>
              <a:cxnLst/>
              <a:rect l="l" t="t" r="r" b="b"/>
              <a:pathLst>
                <a:path w="7063486" h="1030224">
                  <a:moveTo>
                    <a:pt x="0" y="515112"/>
                  </a:moveTo>
                  <a:cubicBezTo>
                    <a:pt x="0" y="230124"/>
                    <a:pt x="238506" y="0"/>
                    <a:pt x="531368" y="0"/>
                  </a:cubicBezTo>
                  <a:lnTo>
                    <a:pt x="6532118" y="0"/>
                  </a:lnTo>
                  <a:lnTo>
                    <a:pt x="6532118" y="19050"/>
                  </a:lnTo>
                  <a:lnTo>
                    <a:pt x="6532118" y="0"/>
                  </a:lnTo>
                  <a:cubicBezTo>
                    <a:pt x="6824980" y="0"/>
                    <a:pt x="7063486" y="230124"/>
                    <a:pt x="7063486" y="515112"/>
                  </a:cubicBezTo>
                  <a:lnTo>
                    <a:pt x="7044436" y="515112"/>
                  </a:lnTo>
                  <a:lnTo>
                    <a:pt x="7063486" y="515112"/>
                  </a:lnTo>
                  <a:lnTo>
                    <a:pt x="7044436" y="515112"/>
                  </a:lnTo>
                  <a:lnTo>
                    <a:pt x="7063486" y="515112"/>
                  </a:lnTo>
                  <a:cubicBezTo>
                    <a:pt x="7063486" y="800227"/>
                    <a:pt x="6824980" y="1030224"/>
                    <a:pt x="6532118" y="1030224"/>
                  </a:cubicBezTo>
                  <a:lnTo>
                    <a:pt x="6532118" y="1011174"/>
                  </a:lnTo>
                  <a:lnTo>
                    <a:pt x="6532118" y="1030224"/>
                  </a:lnTo>
                  <a:lnTo>
                    <a:pt x="531368" y="1030224"/>
                  </a:lnTo>
                  <a:lnTo>
                    <a:pt x="531368" y="1011174"/>
                  </a:lnTo>
                  <a:lnTo>
                    <a:pt x="531368" y="1030224"/>
                  </a:lnTo>
                  <a:cubicBezTo>
                    <a:pt x="238506" y="1030351"/>
                    <a:pt x="0" y="800227"/>
                    <a:pt x="0" y="515112"/>
                  </a:cubicBezTo>
                  <a:cubicBezTo>
                    <a:pt x="0" y="511429"/>
                    <a:pt x="1143" y="507746"/>
                    <a:pt x="3175" y="504698"/>
                  </a:cubicBezTo>
                  <a:lnTo>
                    <a:pt x="19050" y="515112"/>
                  </a:lnTo>
                  <a:lnTo>
                    <a:pt x="0" y="515112"/>
                  </a:lnTo>
                  <a:moveTo>
                    <a:pt x="38100" y="515112"/>
                  </a:moveTo>
                  <a:cubicBezTo>
                    <a:pt x="38100" y="518795"/>
                    <a:pt x="36957" y="522478"/>
                    <a:pt x="34925" y="525526"/>
                  </a:cubicBezTo>
                  <a:lnTo>
                    <a:pt x="19050" y="515112"/>
                  </a:lnTo>
                  <a:lnTo>
                    <a:pt x="38100" y="515112"/>
                  </a:lnTo>
                  <a:cubicBezTo>
                    <a:pt x="38100" y="778002"/>
                    <a:pt x="258318" y="992124"/>
                    <a:pt x="531368" y="992124"/>
                  </a:cubicBezTo>
                  <a:lnTo>
                    <a:pt x="6532118" y="992124"/>
                  </a:lnTo>
                  <a:cubicBezTo>
                    <a:pt x="6805168" y="992124"/>
                    <a:pt x="7025386" y="778002"/>
                    <a:pt x="7025386" y="515112"/>
                  </a:cubicBezTo>
                  <a:cubicBezTo>
                    <a:pt x="7025513" y="252222"/>
                    <a:pt x="6805168" y="38100"/>
                    <a:pt x="6532118" y="38100"/>
                  </a:cubicBezTo>
                  <a:lnTo>
                    <a:pt x="531368" y="38100"/>
                  </a:lnTo>
                  <a:lnTo>
                    <a:pt x="531368" y="19050"/>
                  </a:lnTo>
                  <a:lnTo>
                    <a:pt x="531368" y="38100"/>
                  </a:lnTo>
                  <a:cubicBezTo>
                    <a:pt x="258318" y="38100"/>
                    <a:pt x="38100" y="252222"/>
                    <a:pt x="38100" y="515112"/>
                  </a:cubicBezTo>
                  <a:close/>
                </a:path>
              </a:pathLst>
            </a:custGeom>
            <a:solidFill>
              <a:srgbClr val="FFE0CC"/>
            </a:solidFill>
            <a:ln w="12700">
              <a:solidFill>
                <a:schemeClr val="bg1"/>
              </a:solidFill>
            </a:ln>
          </p:spPr>
        </p:sp>
      </p:grpSp>
      <p:sp>
        <p:nvSpPr>
          <p:cNvPr id="22" name="Freeform 22" descr="preencoded.png"/>
          <p:cNvSpPr/>
          <p:nvPr>
            <p:custDataLst>
              <p:tags r:id="rId12"/>
            </p:custDataLst>
          </p:nvPr>
        </p:nvSpPr>
        <p:spPr>
          <a:xfrm>
            <a:off x="3440754" y="6510490"/>
            <a:ext cx="372066" cy="372066"/>
          </a:xfrm>
          <a:custGeom>
            <a:avLst/>
            <a:gdLst/>
            <a:ahLst/>
            <a:cxnLst/>
            <a:rect l="l" t="t" r="r" b="b"/>
            <a:pathLst>
              <a:path w="372066" h="372066">
                <a:moveTo>
                  <a:pt x="0" y="0"/>
                </a:moveTo>
                <a:lnTo>
                  <a:pt x="372065" y="0"/>
                </a:lnTo>
                <a:lnTo>
                  <a:pt x="372065" y="372065"/>
                </a:lnTo>
                <a:lnTo>
                  <a:pt x="0" y="372065"/>
                </a:lnTo>
                <a:lnTo>
                  <a:pt x="0" y="0"/>
                </a:lnTo>
                <a:close/>
              </a:path>
            </a:pathLst>
          </a:custGeom>
          <a:blipFill>
            <a:blip r:embed="rId13">
              <a:extLst>
                <a:ext uri="{96DAC541-7B7A-43D3-8B79-37D633B846F1}">
                  <asvg:svgBlip xmlns:asvg="http://schemas.microsoft.com/office/drawing/2016/SVG/main" r:embed="rId14"/>
                </a:ext>
              </a:extLst>
            </a:blip>
            <a:stretch>
              <a:fillRect l="-18749" r="-18752"/>
            </a:stretch>
          </a:blipFill>
        </p:spPr>
      </p:sp>
      <p:sp>
        <p:nvSpPr>
          <p:cNvPr id="23" name="TextBox 23"/>
          <p:cNvSpPr txBox="1"/>
          <p:nvPr>
            <p:custDataLst>
              <p:tags r:id="rId15"/>
            </p:custDataLst>
          </p:nvPr>
        </p:nvSpPr>
        <p:spPr>
          <a:xfrm>
            <a:off x="1240184" y="7259393"/>
            <a:ext cx="3566217" cy="520598"/>
          </a:xfrm>
          <a:prstGeom prst="rect">
            <a:avLst/>
          </a:prstGeom>
        </p:spPr>
        <p:txBody>
          <a:bodyPr lIns="0" tIns="0" rIns="0" bIns="0" rtlCol="0" anchor="t">
            <a:spAutoFit/>
          </a:bodyPr>
          <a:lstStyle/>
          <a:p>
            <a:pPr algn="l">
              <a:lnSpc>
                <a:spcPts val="3625"/>
              </a:lnSpc>
            </a:pPr>
            <a:r>
              <a:rPr lang="en-US" sz="2750">
                <a:solidFill>
                  <a:srgbClr val="67534F"/>
                </a:solidFill>
                <a:latin typeface="Times New Roman" panose="02020603050405020304"/>
                <a:ea typeface="Times New Roman" panose="02020603050405020304"/>
                <a:cs typeface="Times New Roman" panose="02020603050405020304"/>
                <a:sym typeface="Times New Roman" panose="02020603050405020304"/>
              </a:rPr>
              <a:t>AVAILABLE</a:t>
            </a:r>
            <a:endParaRPr lang="en-US" sz="2750">
              <a:solidFill>
                <a:srgbClr val="67534F"/>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24" name="TextBox 24"/>
          <p:cNvSpPr txBox="1"/>
          <p:nvPr>
            <p:custDataLst>
              <p:tags r:id="rId16"/>
            </p:custDataLst>
          </p:nvPr>
        </p:nvSpPr>
        <p:spPr>
          <a:xfrm>
            <a:off x="1240184" y="7890720"/>
            <a:ext cx="4773216" cy="360607"/>
          </a:xfrm>
          <a:prstGeom prst="rect">
            <a:avLst/>
          </a:prstGeom>
        </p:spPr>
        <p:txBody>
          <a:bodyPr lIns="0" tIns="0" rIns="0" bIns="0" rtlCol="0" anchor="t">
            <a:spAutoFit/>
          </a:bodyPr>
          <a:lstStyle/>
          <a:p>
            <a:pPr algn="l">
              <a:lnSpc>
                <a:spcPts val="2500"/>
              </a:lnSpc>
            </a:pPr>
            <a:r>
              <a:rPr lang="en-US" sz="1935">
                <a:solidFill>
                  <a:srgbClr val="67534F"/>
                </a:solidFill>
                <a:latin typeface="Times New Roman" panose="02020603050405020304"/>
                <a:ea typeface="Times New Roman" panose="02020603050405020304"/>
                <a:cs typeface="Times New Roman" panose="02020603050405020304"/>
                <a:sym typeface="Times New Roman" panose="02020603050405020304"/>
              </a:rPr>
              <a:t>Ready for booking and guest check-in</a:t>
            </a:r>
            <a:endParaRPr lang="en-US" sz="1935">
              <a:solidFill>
                <a:srgbClr val="67534F"/>
              </a:solidFill>
              <a:latin typeface="Times New Roman" panose="02020603050405020304"/>
              <a:ea typeface="Times New Roman" panose="02020603050405020304"/>
              <a:cs typeface="Times New Roman" panose="02020603050405020304"/>
              <a:sym typeface="Times New Roman" panose="02020603050405020304"/>
            </a:endParaRPr>
          </a:p>
        </p:txBody>
      </p:sp>
      <p:grpSp>
        <p:nvGrpSpPr>
          <p:cNvPr id="25" name="Group 25"/>
          <p:cNvGrpSpPr/>
          <p:nvPr>
            <p:custDataLst>
              <p:tags r:id="rId17"/>
            </p:custDataLst>
          </p:nvPr>
        </p:nvGrpSpPr>
        <p:grpSpPr>
          <a:xfrm rot="0">
            <a:off x="6495012" y="6310160"/>
            <a:ext cx="5297834" cy="772716"/>
            <a:chOff x="0" y="0"/>
            <a:chExt cx="7063778" cy="1030288"/>
          </a:xfrm>
        </p:grpSpPr>
        <p:sp>
          <p:nvSpPr>
            <p:cNvPr id="26" name="Freeform 26"/>
            <p:cNvSpPr/>
            <p:nvPr>
              <p:custDataLst>
                <p:tags r:id="rId18"/>
              </p:custDataLst>
            </p:nvPr>
          </p:nvSpPr>
          <p:spPr>
            <a:xfrm>
              <a:off x="19050" y="19050"/>
              <a:ext cx="7025640" cy="992124"/>
            </a:xfrm>
            <a:custGeom>
              <a:avLst/>
              <a:gdLst/>
              <a:ahLst/>
              <a:cxnLst/>
              <a:rect l="l" t="t" r="r" b="b"/>
              <a:pathLst>
                <a:path w="7025640" h="992124">
                  <a:moveTo>
                    <a:pt x="0" y="496062"/>
                  </a:moveTo>
                  <a:cubicBezTo>
                    <a:pt x="0" y="222123"/>
                    <a:pt x="229362" y="0"/>
                    <a:pt x="512318" y="0"/>
                  </a:cubicBezTo>
                  <a:lnTo>
                    <a:pt x="6513322" y="0"/>
                  </a:lnTo>
                  <a:cubicBezTo>
                    <a:pt x="6796278" y="0"/>
                    <a:pt x="7025640" y="222123"/>
                    <a:pt x="7025640" y="496062"/>
                  </a:cubicBezTo>
                  <a:cubicBezTo>
                    <a:pt x="7025640" y="770001"/>
                    <a:pt x="6796278" y="992124"/>
                    <a:pt x="6513322" y="992124"/>
                  </a:cubicBezTo>
                  <a:lnTo>
                    <a:pt x="512318" y="992124"/>
                  </a:lnTo>
                  <a:cubicBezTo>
                    <a:pt x="229362" y="992251"/>
                    <a:pt x="0" y="770128"/>
                    <a:pt x="0" y="496062"/>
                  </a:cubicBezTo>
                  <a:close/>
                </a:path>
              </a:pathLst>
            </a:custGeom>
            <a:solidFill>
              <a:srgbClr val="FFFFF4"/>
            </a:solidFill>
            <a:ln w="12700">
              <a:solidFill>
                <a:schemeClr val="bg1"/>
              </a:solidFill>
            </a:ln>
          </p:spPr>
        </p:sp>
        <p:sp>
          <p:nvSpPr>
            <p:cNvPr id="27" name="Freeform 27"/>
            <p:cNvSpPr/>
            <p:nvPr>
              <p:custDataLst>
                <p:tags r:id="rId19"/>
              </p:custDataLst>
            </p:nvPr>
          </p:nvSpPr>
          <p:spPr>
            <a:xfrm>
              <a:off x="0" y="0"/>
              <a:ext cx="7063740" cy="1030224"/>
            </a:xfrm>
            <a:custGeom>
              <a:avLst/>
              <a:gdLst/>
              <a:ahLst/>
              <a:cxnLst/>
              <a:rect l="l" t="t" r="r" b="b"/>
              <a:pathLst>
                <a:path w="7063740" h="1030224">
                  <a:moveTo>
                    <a:pt x="0" y="515112"/>
                  </a:moveTo>
                  <a:cubicBezTo>
                    <a:pt x="0" y="230124"/>
                    <a:pt x="238506" y="0"/>
                    <a:pt x="531368" y="0"/>
                  </a:cubicBezTo>
                  <a:lnTo>
                    <a:pt x="6532372" y="0"/>
                  </a:lnTo>
                  <a:lnTo>
                    <a:pt x="6532372" y="19050"/>
                  </a:lnTo>
                  <a:lnTo>
                    <a:pt x="6532372" y="0"/>
                  </a:lnTo>
                  <a:cubicBezTo>
                    <a:pt x="6825234" y="0"/>
                    <a:pt x="7063740" y="230124"/>
                    <a:pt x="7063740" y="515112"/>
                  </a:cubicBezTo>
                  <a:lnTo>
                    <a:pt x="7044690" y="515112"/>
                  </a:lnTo>
                  <a:lnTo>
                    <a:pt x="7063740" y="515112"/>
                  </a:lnTo>
                  <a:lnTo>
                    <a:pt x="7044690" y="515112"/>
                  </a:lnTo>
                  <a:lnTo>
                    <a:pt x="7063740" y="515112"/>
                  </a:lnTo>
                  <a:cubicBezTo>
                    <a:pt x="7063740" y="800227"/>
                    <a:pt x="6825234" y="1030224"/>
                    <a:pt x="6532372" y="1030224"/>
                  </a:cubicBezTo>
                  <a:lnTo>
                    <a:pt x="6532372" y="1011174"/>
                  </a:lnTo>
                  <a:lnTo>
                    <a:pt x="6532372" y="1030224"/>
                  </a:lnTo>
                  <a:lnTo>
                    <a:pt x="531368" y="1030224"/>
                  </a:lnTo>
                  <a:lnTo>
                    <a:pt x="531368" y="1011174"/>
                  </a:lnTo>
                  <a:lnTo>
                    <a:pt x="531368" y="1030224"/>
                  </a:lnTo>
                  <a:cubicBezTo>
                    <a:pt x="238506" y="1030351"/>
                    <a:pt x="0" y="800227"/>
                    <a:pt x="0" y="515112"/>
                  </a:cubicBezTo>
                  <a:cubicBezTo>
                    <a:pt x="0" y="511429"/>
                    <a:pt x="1143" y="507746"/>
                    <a:pt x="3175" y="504698"/>
                  </a:cubicBezTo>
                  <a:lnTo>
                    <a:pt x="19050" y="515112"/>
                  </a:lnTo>
                  <a:lnTo>
                    <a:pt x="0" y="515112"/>
                  </a:lnTo>
                  <a:moveTo>
                    <a:pt x="38100" y="515112"/>
                  </a:moveTo>
                  <a:cubicBezTo>
                    <a:pt x="38100" y="518795"/>
                    <a:pt x="36957" y="522478"/>
                    <a:pt x="34925" y="525526"/>
                  </a:cubicBezTo>
                  <a:lnTo>
                    <a:pt x="19050" y="515112"/>
                  </a:lnTo>
                  <a:lnTo>
                    <a:pt x="38100" y="515112"/>
                  </a:lnTo>
                  <a:cubicBezTo>
                    <a:pt x="38100" y="778002"/>
                    <a:pt x="258318" y="992124"/>
                    <a:pt x="531368" y="992124"/>
                  </a:cubicBezTo>
                  <a:lnTo>
                    <a:pt x="6532372" y="992124"/>
                  </a:lnTo>
                  <a:cubicBezTo>
                    <a:pt x="6805422" y="992124"/>
                    <a:pt x="7025640" y="778002"/>
                    <a:pt x="7025640" y="515112"/>
                  </a:cubicBezTo>
                  <a:cubicBezTo>
                    <a:pt x="7025640" y="252222"/>
                    <a:pt x="6805422" y="38100"/>
                    <a:pt x="6532372" y="38100"/>
                  </a:cubicBezTo>
                  <a:lnTo>
                    <a:pt x="531368" y="38100"/>
                  </a:lnTo>
                  <a:lnTo>
                    <a:pt x="531368" y="19050"/>
                  </a:lnTo>
                  <a:lnTo>
                    <a:pt x="531368" y="38100"/>
                  </a:lnTo>
                  <a:cubicBezTo>
                    <a:pt x="258318" y="38100"/>
                    <a:pt x="38100" y="252222"/>
                    <a:pt x="38100" y="515112"/>
                  </a:cubicBezTo>
                  <a:close/>
                </a:path>
              </a:pathLst>
            </a:custGeom>
            <a:solidFill>
              <a:srgbClr val="FFE0CC"/>
            </a:solidFill>
            <a:ln w="12700">
              <a:solidFill>
                <a:schemeClr val="bg1"/>
              </a:solidFill>
            </a:ln>
          </p:spPr>
        </p:sp>
      </p:grpSp>
      <p:sp>
        <p:nvSpPr>
          <p:cNvPr id="28" name="Freeform 28" descr="preencoded.png"/>
          <p:cNvSpPr/>
          <p:nvPr>
            <p:custDataLst>
              <p:tags r:id="rId20"/>
            </p:custDataLst>
          </p:nvPr>
        </p:nvSpPr>
        <p:spPr>
          <a:xfrm>
            <a:off x="8957815" y="6510490"/>
            <a:ext cx="372066" cy="372066"/>
          </a:xfrm>
          <a:custGeom>
            <a:avLst/>
            <a:gdLst/>
            <a:ahLst/>
            <a:cxnLst/>
            <a:rect l="l" t="t" r="r" b="b"/>
            <a:pathLst>
              <a:path w="372066" h="372066">
                <a:moveTo>
                  <a:pt x="0" y="0"/>
                </a:moveTo>
                <a:lnTo>
                  <a:pt x="372065" y="0"/>
                </a:lnTo>
                <a:lnTo>
                  <a:pt x="372065" y="372065"/>
                </a:lnTo>
                <a:lnTo>
                  <a:pt x="0" y="372065"/>
                </a:lnTo>
                <a:lnTo>
                  <a:pt x="0" y="0"/>
                </a:lnTo>
                <a:close/>
              </a:path>
            </a:pathLst>
          </a:custGeom>
          <a:blipFill>
            <a:blip r:embed="rId21">
              <a:extLst>
                <a:ext uri="{96DAC541-7B7A-43D3-8B79-37D633B846F1}">
                  <asvg:svgBlip xmlns:asvg="http://schemas.microsoft.com/office/drawing/2016/SVG/main" r:embed="rId22"/>
                </a:ext>
              </a:extLst>
            </a:blip>
            <a:stretch>
              <a:fillRect t="-7500" b="-7500"/>
            </a:stretch>
          </a:blipFill>
        </p:spPr>
      </p:sp>
      <p:sp>
        <p:nvSpPr>
          <p:cNvPr id="29" name="TextBox 29"/>
          <p:cNvSpPr txBox="1"/>
          <p:nvPr>
            <p:custDataLst>
              <p:tags r:id="rId23"/>
            </p:custDataLst>
          </p:nvPr>
        </p:nvSpPr>
        <p:spPr>
          <a:xfrm>
            <a:off x="6757245" y="7259393"/>
            <a:ext cx="3566217" cy="520598"/>
          </a:xfrm>
          <a:prstGeom prst="rect">
            <a:avLst/>
          </a:prstGeom>
        </p:spPr>
        <p:txBody>
          <a:bodyPr lIns="0" tIns="0" rIns="0" bIns="0" rtlCol="0" anchor="t">
            <a:spAutoFit/>
          </a:bodyPr>
          <a:lstStyle/>
          <a:p>
            <a:pPr algn="l">
              <a:lnSpc>
                <a:spcPts val="3625"/>
              </a:lnSpc>
            </a:pPr>
            <a:r>
              <a:rPr lang="en-US" sz="2750">
                <a:solidFill>
                  <a:srgbClr val="67534F"/>
                </a:solidFill>
                <a:latin typeface="Times New Roman" panose="02020603050405020304"/>
                <a:ea typeface="Times New Roman" panose="02020603050405020304"/>
                <a:cs typeface="Times New Roman" panose="02020603050405020304"/>
                <a:sym typeface="Times New Roman" panose="02020603050405020304"/>
              </a:rPr>
              <a:t>OCCUPIED</a:t>
            </a:r>
            <a:endParaRPr lang="en-US" sz="2750">
              <a:solidFill>
                <a:srgbClr val="67534F"/>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30" name="TextBox 30"/>
          <p:cNvSpPr txBox="1"/>
          <p:nvPr>
            <p:custDataLst>
              <p:tags r:id="rId24"/>
            </p:custDataLst>
          </p:nvPr>
        </p:nvSpPr>
        <p:spPr>
          <a:xfrm>
            <a:off x="6757245" y="7890720"/>
            <a:ext cx="4773368" cy="360607"/>
          </a:xfrm>
          <a:prstGeom prst="rect">
            <a:avLst/>
          </a:prstGeom>
        </p:spPr>
        <p:txBody>
          <a:bodyPr lIns="0" tIns="0" rIns="0" bIns="0" rtlCol="0" anchor="t">
            <a:spAutoFit/>
          </a:bodyPr>
          <a:lstStyle/>
          <a:p>
            <a:pPr algn="l">
              <a:lnSpc>
                <a:spcPts val="2500"/>
              </a:lnSpc>
            </a:pPr>
            <a:r>
              <a:rPr lang="en-US" sz="1935">
                <a:solidFill>
                  <a:srgbClr val="67534F"/>
                </a:solidFill>
                <a:latin typeface="Times New Roman" panose="02020603050405020304"/>
                <a:ea typeface="Times New Roman" panose="02020603050405020304"/>
                <a:cs typeface="Times New Roman" panose="02020603050405020304"/>
                <a:sym typeface="Times New Roman" panose="02020603050405020304"/>
              </a:rPr>
              <a:t>Currently hosting a checked-in guest</a:t>
            </a:r>
            <a:endParaRPr lang="en-US" sz="1935">
              <a:solidFill>
                <a:srgbClr val="67534F"/>
              </a:solidFill>
              <a:latin typeface="Times New Roman" panose="02020603050405020304"/>
              <a:ea typeface="Times New Roman" panose="02020603050405020304"/>
              <a:cs typeface="Times New Roman" panose="02020603050405020304"/>
              <a:sym typeface="Times New Roman" panose="02020603050405020304"/>
            </a:endParaRPr>
          </a:p>
        </p:txBody>
      </p:sp>
      <p:grpSp>
        <p:nvGrpSpPr>
          <p:cNvPr id="31" name="Group 31"/>
          <p:cNvGrpSpPr/>
          <p:nvPr>
            <p:custDataLst>
              <p:tags r:id="rId25"/>
            </p:custDataLst>
          </p:nvPr>
        </p:nvGrpSpPr>
        <p:grpSpPr>
          <a:xfrm rot="0">
            <a:off x="12012216" y="6310160"/>
            <a:ext cx="5297691" cy="772716"/>
            <a:chOff x="0" y="0"/>
            <a:chExt cx="7063588" cy="1030288"/>
          </a:xfrm>
        </p:grpSpPr>
        <p:sp>
          <p:nvSpPr>
            <p:cNvPr id="32" name="Freeform 32"/>
            <p:cNvSpPr/>
            <p:nvPr>
              <p:custDataLst>
                <p:tags r:id="rId26"/>
              </p:custDataLst>
            </p:nvPr>
          </p:nvSpPr>
          <p:spPr>
            <a:xfrm>
              <a:off x="19050" y="19050"/>
              <a:ext cx="7025386" cy="992124"/>
            </a:xfrm>
            <a:custGeom>
              <a:avLst/>
              <a:gdLst/>
              <a:ahLst/>
              <a:cxnLst/>
              <a:rect l="l" t="t" r="r" b="b"/>
              <a:pathLst>
                <a:path w="7025386" h="992124">
                  <a:moveTo>
                    <a:pt x="0" y="496062"/>
                  </a:moveTo>
                  <a:cubicBezTo>
                    <a:pt x="0" y="222123"/>
                    <a:pt x="229362" y="0"/>
                    <a:pt x="512318" y="0"/>
                  </a:cubicBezTo>
                  <a:lnTo>
                    <a:pt x="6513068" y="0"/>
                  </a:lnTo>
                  <a:cubicBezTo>
                    <a:pt x="6796024" y="0"/>
                    <a:pt x="7025386" y="222123"/>
                    <a:pt x="7025386" y="496062"/>
                  </a:cubicBezTo>
                  <a:cubicBezTo>
                    <a:pt x="7025386" y="770001"/>
                    <a:pt x="6796024" y="992124"/>
                    <a:pt x="6513068" y="992124"/>
                  </a:cubicBezTo>
                  <a:lnTo>
                    <a:pt x="512318" y="992124"/>
                  </a:lnTo>
                  <a:cubicBezTo>
                    <a:pt x="229362" y="992251"/>
                    <a:pt x="0" y="770128"/>
                    <a:pt x="0" y="496062"/>
                  </a:cubicBezTo>
                  <a:close/>
                </a:path>
              </a:pathLst>
            </a:custGeom>
            <a:solidFill>
              <a:srgbClr val="FFFFF4"/>
            </a:solidFill>
            <a:ln w="12700">
              <a:solidFill>
                <a:schemeClr val="bg1"/>
              </a:solidFill>
            </a:ln>
          </p:spPr>
        </p:sp>
        <p:sp>
          <p:nvSpPr>
            <p:cNvPr id="33" name="Freeform 33"/>
            <p:cNvSpPr/>
            <p:nvPr>
              <p:custDataLst>
                <p:tags r:id="rId27"/>
              </p:custDataLst>
            </p:nvPr>
          </p:nvSpPr>
          <p:spPr>
            <a:xfrm>
              <a:off x="0" y="0"/>
              <a:ext cx="7063486" cy="1030224"/>
            </a:xfrm>
            <a:custGeom>
              <a:avLst/>
              <a:gdLst/>
              <a:ahLst/>
              <a:cxnLst/>
              <a:rect l="l" t="t" r="r" b="b"/>
              <a:pathLst>
                <a:path w="7063486" h="1030224">
                  <a:moveTo>
                    <a:pt x="0" y="515112"/>
                  </a:moveTo>
                  <a:cubicBezTo>
                    <a:pt x="0" y="230124"/>
                    <a:pt x="238506" y="0"/>
                    <a:pt x="531368" y="0"/>
                  </a:cubicBezTo>
                  <a:lnTo>
                    <a:pt x="6532118" y="0"/>
                  </a:lnTo>
                  <a:lnTo>
                    <a:pt x="6532118" y="19050"/>
                  </a:lnTo>
                  <a:lnTo>
                    <a:pt x="6532118" y="0"/>
                  </a:lnTo>
                  <a:cubicBezTo>
                    <a:pt x="6824980" y="0"/>
                    <a:pt x="7063486" y="230124"/>
                    <a:pt x="7063486" y="515112"/>
                  </a:cubicBezTo>
                  <a:lnTo>
                    <a:pt x="7044436" y="515112"/>
                  </a:lnTo>
                  <a:lnTo>
                    <a:pt x="7063486" y="515112"/>
                  </a:lnTo>
                  <a:lnTo>
                    <a:pt x="7044436" y="515112"/>
                  </a:lnTo>
                  <a:lnTo>
                    <a:pt x="7063486" y="515112"/>
                  </a:lnTo>
                  <a:cubicBezTo>
                    <a:pt x="7063486" y="800227"/>
                    <a:pt x="6824980" y="1030224"/>
                    <a:pt x="6532118" y="1030224"/>
                  </a:cubicBezTo>
                  <a:lnTo>
                    <a:pt x="6532118" y="1011174"/>
                  </a:lnTo>
                  <a:lnTo>
                    <a:pt x="6532118" y="1030224"/>
                  </a:lnTo>
                  <a:lnTo>
                    <a:pt x="531368" y="1030224"/>
                  </a:lnTo>
                  <a:lnTo>
                    <a:pt x="531368" y="1011174"/>
                  </a:lnTo>
                  <a:lnTo>
                    <a:pt x="531368" y="1030224"/>
                  </a:lnTo>
                  <a:cubicBezTo>
                    <a:pt x="238506" y="1030351"/>
                    <a:pt x="0" y="800227"/>
                    <a:pt x="0" y="515112"/>
                  </a:cubicBezTo>
                  <a:cubicBezTo>
                    <a:pt x="0" y="511429"/>
                    <a:pt x="1143" y="507746"/>
                    <a:pt x="3175" y="504698"/>
                  </a:cubicBezTo>
                  <a:lnTo>
                    <a:pt x="19050" y="515112"/>
                  </a:lnTo>
                  <a:lnTo>
                    <a:pt x="0" y="515112"/>
                  </a:lnTo>
                  <a:moveTo>
                    <a:pt x="38100" y="515112"/>
                  </a:moveTo>
                  <a:cubicBezTo>
                    <a:pt x="38100" y="518795"/>
                    <a:pt x="36957" y="522478"/>
                    <a:pt x="34925" y="525526"/>
                  </a:cubicBezTo>
                  <a:lnTo>
                    <a:pt x="19050" y="515112"/>
                  </a:lnTo>
                  <a:lnTo>
                    <a:pt x="38100" y="515112"/>
                  </a:lnTo>
                  <a:cubicBezTo>
                    <a:pt x="38100" y="778002"/>
                    <a:pt x="258318" y="992124"/>
                    <a:pt x="531368" y="992124"/>
                  </a:cubicBezTo>
                  <a:lnTo>
                    <a:pt x="6532118" y="992124"/>
                  </a:lnTo>
                  <a:cubicBezTo>
                    <a:pt x="6805168" y="992124"/>
                    <a:pt x="7025386" y="778002"/>
                    <a:pt x="7025386" y="515112"/>
                  </a:cubicBezTo>
                  <a:cubicBezTo>
                    <a:pt x="7025513" y="252222"/>
                    <a:pt x="6805168" y="38100"/>
                    <a:pt x="6532118" y="38100"/>
                  </a:cubicBezTo>
                  <a:lnTo>
                    <a:pt x="531368" y="38100"/>
                  </a:lnTo>
                  <a:lnTo>
                    <a:pt x="531368" y="19050"/>
                  </a:lnTo>
                  <a:lnTo>
                    <a:pt x="531368" y="38100"/>
                  </a:lnTo>
                  <a:cubicBezTo>
                    <a:pt x="258318" y="38100"/>
                    <a:pt x="38100" y="252222"/>
                    <a:pt x="38100" y="515112"/>
                  </a:cubicBezTo>
                  <a:close/>
                </a:path>
              </a:pathLst>
            </a:custGeom>
            <a:solidFill>
              <a:srgbClr val="FFE0CC"/>
            </a:solidFill>
            <a:ln w="12700">
              <a:solidFill>
                <a:schemeClr val="bg1"/>
              </a:solidFill>
            </a:ln>
          </p:spPr>
        </p:sp>
      </p:grpSp>
      <p:sp>
        <p:nvSpPr>
          <p:cNvPr id="34" name="Freeform 34" descr="preencoded.png"/>
          <p:cNvSpPr/>
          <p:nvPr>
            <p:custDataLst>
              <p:tags r:id="rId28"/>
            </p:custDataLst>
          </p:nvPr>
        </p:nvSpPr>
        <p:spPr>
          <a:xfrm>
            <a:off x="14475028" y="6510490"/>
            <a:ext cx="372066" cy="372066"/>
          </a:xfrm>
          <a:custGeom>
            <a:avLst/>
            <a:gdLst/>
            <a:ahLst/>
            <a:cxnLst/>
            <a:rect l="l" t="t" r="r" b="b"/>
            <a:pathLst>
              <a:path w="372066" h="372066">
                <a:moveTo>
                  <a:pt x="0" y="0"/>
                </a:moveTo>
                <a:lnTo>
                  <a:pt x="372066" y="0"/>
                </a:lnTo>
                <a:lnTo>
                  <a:pt x="372066" y="372065"/>
                </a:lnTo>
                <a:lnTo>
                  <a:pt x="0" y="372065"/>
                </a:lnTo>
                <a:lnTo>
                  <a:pt x="0" y="0"/>
                </a:lnTo>
                <a:close/>
              </a:path>
            </a:pathLst>
          </a:custGeom>
          <a:blipFill>
            <a:blip r:embed="rId29">
              <a:extLst>
                <a:ext uri="{96DAC541-7B7A-43D3-8B79-37D633B846F1}">
                  <asvg:svgBlip xmlns:asvg="http://schemas.microsoft.com/office/drawing/2016/SVG/main" r:embed="rId30"/>
                </a:ext>
              </a:extLst>
            </a:blip>
            <a:stretch>
              <a:fillRect t="-58750" b="-58752"/>
            </a:stretch>
          </a:blipFill>
        </p:spPr>
      </p:sp>
      <p:sp>
        <p:nvSpPr>
          <p:cNvPr id="35" name="TextBox 35"/>
          <p:cNvSpPr txBox="1"/>
          <p:nvPr>
            <p:custDataLst>
              <p:tags r:id="rId31"/>
            </p:custDataLst>
          </p:nvPr>
        </p:nvSpPr>
        <p:spPr>
          <a:xfrm>
            <a:off x="12274448" y="7259393"/>
            <a:ext cx="3566217" cy="520598"/>
          </a:xfrm>
          <a:prstGeom prst="rect">
            <a:avLst/>
          </a:prstGeom>
        </p:spPr>
        <p:txBody>
          <a:bodyPr lIns="0" tIns="0" rIns="0" bIns="0" rtlCol="0" anchor="t">
            <a:spAutoFit/>
          </a:bodyPr>
          <a:lstStyle/>
          <a:p>
            <a:pPr algn="l">
              <a:lnSpc>
                <a:spcPts val="3625"/>
              </a:lnSpc>
            </a:pPr>
            <a:r>
              <a:rPr lang="en-US" sz="2750">
                <a:solidFill>
                  <a:srgbClr val="67534F"/>
                </a:solidFill>
                <a:latin typeface="Times New Roman" panose="02020603050405020304"/>
                <a:ea typeface="Times New Roman" panose="02020603050405020304"/>
                <a:cs typeface="Times New Roman" panose="02020603050405020304"/>
                <a:sym typeface="Times New Roman" panose="02020603050405020304"/>
              </a:rPr>
              <a:t>MAINTENANCE</a:t>
            </a:r>
            <a:endParaRPr lang="en-US" sz="2750">
              <a:solidFill>
                <a:srgbClr val="67534F"/>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36" name="TextBox 36"/>
          <p:cNvSpPr txBox="1"/>
          <p:nvPr>
            <p:custDataLst>
              <p:tags r:id="rId32"/>
            </p:custDataLst>
          </p:nvPr>
        </p:nvSpPr>
        <p:spPr>
          <a:xfrm>
            <a:off x="12274448" y="7890720"/>
            <a:ext cx="4773216" cy="360607"/>
          </a:xfrm>
          <a:prstGeom prst="rect">
            <a:avLst/>
          </a:prstGeom>
        </p:spPr>
        <p:txBody>
          <a:bodyPr lIns="0" tIns="0" rIns="0" bIns="0" rtlCol="0" anchor="t">
            <a:spAutoFit/>
          </a:bodyPr>
          <a:lstStyle/>
          <a:p>
            <a:pPr algn="l">
              <a:lnSpc>
                <a:spcPts val="2500"/>
              </a:lnSpc>
            </a:pPr>
            <a:r>
              <a:rPr lang="en-US" sz="1935">
                <a:solidFill>
                  <a:srgbClr val="67534F"/>
                </a:solidFill>
                <a:latin typeface="Times New Roman" panose="02020603050405020304"/>
                <a:ea typeface="Times New Roman" panose="02020603050405020304"/>
                <a:cs typeface="Times New Roman" panose="02020603050405020304"/>
                <a:sym typeface="Times New Roman" panose="02020603050405020304"/>
              </a:rPr>
              <a:t>Under repair or cleaning, unavailable</a:t>
            </a:r>
            <a:endParaRPr lang="en-US" sz="1935">
              <a:solidFill>
                <a:srgbClr val="67534F"/>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37" name="TextBox 37"/>
          <p:cNvSpPr txBox="1"/>
          <p:nvPr/>
        </p:nvSpPr>
        <p:spPr>
          <a:xfrm>
            <a:off x="992238" y="8740226"/>
            <a:ext cx="16303523" cy="683123"/>
          </a:xfrm>
          <a:prstGeom prst="rect">
            <a:avLst/>
          </a:prstGeom>
        </p:spPr>
        <p:txBody>
          <a:bodyPr lIns="0" tIns="0" rIns="0" bIns="0" rtlCol="0" anchor="t">
            <a:spAutoFit/>
          </a:bodyPr>
          <a:lstStyle/>
          <a:p>
            <a:pPr algn="l">
              <a:lnSpc>
                <a:spcPts val="2500"/>
              </a:lnSpc>
            </a:pPr>
            <a:r>
              <a:rPr lang="en-US" sz="1935">
                <a:solidFill>
                  <a:srgbClr val="67534F"/>
                </a:solidFill>
                <a:latin typeface="Times New Roman" panose="02020603050405020304"/>
                <a:ea typeface="Times New Roman" panose="02020603050405020304"/>
                <a:cs typeface="Times New Roman" panose="02020603050405020304"/>
                <a:sym typeface="Times New Roman" panose="02020603050405020304"/>
              </a:rPr>
              <a:t>Room status transitions occur exclusively during check-in and check-out operations initiated by the Booking Service, maintaining strict state management and preventing unauthorized status changes.</a:t>
            </a:r>
            <a:endParaRPr lang="en-US" sz="1935">
              <a:solidFill>
                <a:srgbClr val="67534F"/>
              </a:solidFill>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0">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DEC8AB"/>
            </a:solidFill>
            <a:ln w="12700">
              <a:solidFill>
                <a:srgbClr val="000000"/>
              </a:solidFill>
            </a:ln>
          </p:spPr>
        </p:sp>
      </p:grpSp>
      <p:grpSp>
        <p:nvGrpSpPr>
          <p:cNvPr id="4" name="Group 4"/>
          <p:cNvGrpSpPr/>
          <p:nvPr/>
        </p:nvGrpSpPr>
        <p:grpSpPr>
          <a:xfrm rot="0">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4">
                <a:alpha val="90196"/>
              </a:srgbClr>
            </a:solidFill>
            <a:ln w="12700">
              <a:solidFill>
                <a:schemeClr val="bg1"/>
              </a:solidFill>
            </a:ln>
          </p:spPr>
        </p:sp>
      </p:grpSp>
      <p:grpSp>
        <p:nvGrpSpPr>
          <p:cNvPr id="6" name="Group 6"/>
          <p:cNvGrpSpPr/>
          <p:nvPr/>
        </p:nvGrpSpPr>
        <p:grpSpPr>
          <a:xfrm rot="0">
            <a:off x="1087336" y="901903"/>
            <a:ext cx="1553470" cy="365369"/>
            <a:chOff x="0" y="0"/>
            <a:chExt cx="2071294" cy="487159"/>
          </a:xfrm>
        </p:grpSpPr>
        <p:sp>
          <p:nvSpPr>
            <p:cNvPr id="7" name="Freeform 7"/>
            <p:cNvSpPr/>
            <p:nvPr/>
          </p:nvSpPr>
          <p:spPr>
            <a:xfrm>
              <a:off x="0" y="0"/>
              <a:ext cx="2071243" cy="487172"/>
            </a:xfrm>
            <a:custGeom>
              <a:avLst/>
              <a:gdLst/>
              <a:ahLst/>
              <a:cxnLst/>
              <a:rect l="l" t="t" r="r" b="b"/>
              <a:pathLst>
                <a:path w="2071243" h="487172">
                  <a:moveTo>
                    <a:pt x="0" y="99822"/>
                  </a:moveTo>
                  <a:cubicBezTo>
                    <a:pt x="0" y="44704"/>
                    <a:pt x="44704" y="0"/>
                    <a:pt x="99822" y="0"/>
                  </a:cubicBezTo>
                  <a:lnTo>
                    <a:pt x="1971421" y="0"/>
                  </a:lnTo>
                  <a:cubicBezTo>
                    <a:pt x="2026539" y="0"/>
                    <a:pt x="2071243" y="44704"/>
                    <a:pt x="2071243" y="99822"/>
                  </a:cubicBezTo>
                  <a:lnTo>
                    <a:pt x="2071243" y="387350"/>
                  </a:lnTo>
                  <a:cubicBezTo>
                    <a:pt x="2071243" y="442468"/>
                    <a:pt x="2026539" y="487172"/>
                    <a:pt x="1971421" y="487172"/>
                  </a:cubicBezTo>
                  <a:lnTo>
                    <a:pt x="99822" y="487172"/>
                  </a:lnTo>
                  <a:cubicBezTo>
                    <a:pt x="44704" y="487172"/>
                    <a:pt x="0" y="442468"/>
                    <a:pt x="0" y="387350"/>
                  </a:cubicBezTo>
                  <a:close/>
                </a:path>
              </a:pathLst>
            </a:custGeom>
            <a:solidFill>
              <a:srgbClr val="FFE0CC"/>
            </a:solidFill>
            <a:ln w="12700">
              <a:solidFill>
                <a:schemeClr val="bg1"/>
              </a:solidFill>
            </a:ln>
          </p:spPr>
        </p:sp>
      </p:grpSp>
      <p:sp>
        <p:nvSpPr>
          <p:cNvPr id="8" name="Freeform 8" descr="preencoded.png"/>
          <p:cNvSpPr/>
          <p:nvPr/>
        </p:nvSpPr>
        <p:spPr>
          <a:xfrm>
            <a:off x="1220991" y="995362"/>
            <a:ext cx="178298" cy="178298"/>
          </a:xfrm>
          <a:custGeom>
            <a:avLst/>
            <a:gdLst/>
            <a:ahLst/>
            <a:cxnLst/>
            <a:rect l="l" t="t" r="r" b="b"/>
            <a:pathLst>
              <a:path w="178298" h="178298">
                <a:moveTo>
                  <a:pt x="0" y="0"/>
                </a:moveTo>
                <a:lnTo>
                  <a:pt x="178298" y="0"/>
                </a:lnTo>
                <a:lnTo>
                  <a:pt x="178298" y="178299"/>
                </a:lnTo>
                <a:lnTo>
                  <a:pt x="0" y="178299"/>
                </a:lnTo>
                <a:lnTo>
                  <a:pt x="0" y="0"/>
                </a:lnTo>
                <a:close/>
              </a:path>
            </a:pathLst>
          </a:custGeom>
          <a:blipFill>
            <a:blip r:embed="rId1">
              <a:extLst>
                <a:ext uri="{96DAC541-7B7A-43D3-8B79-37D633B846F1}">
                  <asvg:svgBlip xmlns:asvg="http://schemas.microsoft.com/office/drawing/2016/SVG/main" r:embed="rId2"/>
                </a:ext>
              </a:extLst>
            </a:blip>
            <a:stretch>
              <a:fillRect t="-2633" b="-2628"/>
            </a:stretch>
          </a:blipFill>
        </p:spPr>
      </p:sp>
      <p:sp>
        <p:nvSpPr>
          <p:cNvPr id="9" name="TextBox 9"/>
          <p:cNvSpPr txBox="1"/>
          <p:nvPr/>
        </p:nvSpPr>
        <p:spPr>
          <a:xfrm>
            <a:off x="1488434" y="930621"/>
            <a:ext cx="1018727" cy="269824"/>
          </a:xfrm>
          <a:prstGeom prst="rect">
            <a:avLst/>
          </a:prstGeom>
        </p:spPr>
        <p:txBody>
          <a:bodyPr lIns="0" tIns="0" rIns="0" bIns="0" rtlCol="0" anchor="t">
            <a:spAutoFit/>
          </a:bodyPr>
          <a:lstStyle/>
          <a:p>
            <a:pPr algn="l">
              <a:lnSpc>
                <a:spcPts val="1810"/>
              </a:lnSpc>
            </a:pPr>
            <a:r>
              <a:rPr lang="en-US" sz="1375">
                <a:solidFill>
                  <a:srgbClr val="67534F"/>
                </a:solidFill>
                <a:latin typeface="Times New Roman" panose="02020603050405020304"/>
                <a:ea typeface="Times New Roman" panose="02020603050405020304"/>
                <a:cs typeface="Times New Roman" panose="02020603050405020304"/>
                <a:sym typeface="Times New Roman" panose="02020603050405020304"/>
              </a:rPr>
              <a:t>CHAPTER 5</a:t>
            </a:r>
            <a:endParaRPr lang="en-US" sz="1375">
              <a:solidFill>
                <a:srgbClr val="67534F"/>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10" name="TextBox 10"/>
          <p:cNvSpPr txBox="1"/>
          <p:nvPr/>
        </p:nvSpPr>
        <p:spPr>
          <a:xfrm>
            <a:off x="1087336" y="1270692"/>
            <a:ext cx="7666587" cy="918715"/>
          </a:xfrm>
          <a:prstGeom prst="rect">
            <a:avLst/>
          </a:prstGeom>
        </p:spPr>
        <p:txBody>
          <a:bodyPr lIns="0" tIns="0" rIns="0" bIns="0" rtlCol="0" anchor="t">
            <a:spAutoFit/>
          </a:bodyPr>
          <a:lstStyle/>
          <a:p>
            <a:pPr algn="l">
              <a:lnSpc>
                <a:spcPts val="6500"/>
              </a:lnSpc>
            </a:pPr>
            <a:r>
              <a:rPr lang="en-US" sz="5000">
                <a:solidFill>
                  <a:srgbClr val="532418"/>
                </a:solidFill>
                <a:latin typeface="Times New Roman" panose="02020603050405020304"/>
                <a:ea typeface="Times New Roman" panose="02020603050405020304"/>
                <a:cs typeface="Times New Roman" panose="02020603050405020304"/>
                <a:sym typeface="Times New Roman" panose="02020603050405020304"/>
              </a:rPr>
              <a:t>Booking Service Core Flow</a:t>
            </a:r>
            <a:endParaRPr lang="en-US" sz="5000">
              <a:solidFill>
                <a:srgbClr val="532418"/>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11" name="TextBox 11"/>
          <p:cNvSpPr txBox="1"/>
          <p:nvPr/>
        </p:nvSpPr>
        <p:spPr>
          <a:xfrm>
            <a:off x="1087336" y="2240461"/>
            <a:ext cx="4870847" cy="454523"/>
          </a:xfrm>
          <a:prstGeom prst="rect">
            <a:avLst/>
          </a:prstGeom>
        </p:spPr>
        <p:txBody>
          <a:bodyPr lIns="0" tIns="0" rIns="0" bIns="0" rtlCol="0" anchor="t">
            <a:spAutoFit/>
          </a:bodyPr>
          <a:lstStyle/>
          <a:p>
            <a:pPr algn="l">
              <a:lnSpc>
                <a:spcPts val="3250"/>
              </a:lnSpc>
            </a:pPr>
            <a:r>
              <a:rPr lang="en-US" sz="2500">
                <a:solidFill>
                  <a:srgbClr val="532418"/>
                </a:solidFill>
                <a:latin typeface="Times New Roman" panose="02020603050405020304"/>
                <a:ea typeface="Times New Roman" panose="02020603050405020304"/>
                <a:cs typeface="Times New Roman" panose="02020603050405020304"/>
                <a:sym typeface="Times New Roman" panose="02020603050405020304"/>
              </a:rPr>
              <a:t>Heart of the Transactional System</a:t>
            </a:r>
            <a:endParaRPr lang="en-US" sz="2500">
              <a:solidFill>
                <a:srgbClr val="532418"/>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12" name="TextBox 12"/>
          <p:cNvSpPr txBox="1"/>
          <p:nvPr/>
        </p:nvSpPr>
        <p:spPr>
          <a:xfrm>
            <a:off x="1087336" y="2991145"/>
            <a:ext cx="16113328" cy="617639"/>
          </a:xfrm>
          <a:prstGeom prst="rect">
            <a:avLst/>
          </a:prstGeom>
        </p:spPr>
        <p:txBody>
          <a:bodyPr lIns="0" tIns="0" rIns="0" bIns="0" rtlCol="0" anchor="t">
            <a:spAutoFit/>
          </a:bodyPr>
          <a:lstStyle/>
          <a:p>
            <a:pPr algn="l">
              <a:lnSpc>
                <a:spcPts val="2250"/>
              </a:lnSpc>
            </a:pPr>
            <a:r>
              <a:rPr lang="en-US" sz="1750">
                <a:solidFill>
                  <a:srgbClr val="67534F"/>
                </a:solidFill>
                <a:latin typeface="Times New Roman" panose="02020603050405020304"/>
                <a:ea typeface="Times New Roman" panose="02020603050405020304"/>
                <a:cs typeface="Times New Roman" panose="02020603050405020304"/>
                <a:sym typeface="Times New Roman" panose="02020603050405020304"/>
              </a:rPr>
              <a:t>The </a:t>
            </a:r>
            <a:r>
              <a:rPr lang="en-US" sz="1750" b="1">
                <a:solidFill>
                  <a:srgbClr val="67534F"/>
                </a:solidFill>
                <a:latin typeface="Times New Roman Bold" panose="02020803070505020304"/>
                <a:ea typeface="Times New Roman Bold" panose="02020803070505020304"/>
                <a:cs typeface="Times New Roman Bold" panose="02020803070505020304"/>
                <a:sym typeface="Times New Roman Bold" panose="02020803070505020304"/>
              </a:rPr>
              <a:t>Booking Service</a:t>
            </a:r>
            <a:r>
              <a:rPr lang="en-US" sz="1750">
                <a:solidFill>
                  <a:srgbClr val="67534F"/>
                </a:solidFill>
                <a:latin typeface="Times New Roman" panose="02020603050405020304"/>
                <a:ea typeface="Times New Roman" panose="02020603050405020304"/>
                <a:cs typeface="Times New Roman" panose="02020603050405020304"/>
                <a:sym typeface="Times New Roman" panose="02020603050405020304"/>
              </a:rPr>
              <a:t> represents the core transactional engine of the entire platform. It owns all time-based and transactional data, serving as the authoritative source for reservations, analytics, and financial reporting. All stay timelines and revenue data flow through this critical service.</a:t>
            </a:r>
            <a:endParaRPr lang="en-US" sz="1750">
              <a:solidFill>
                <a:srgbClr val="67534F"/>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13" name="Freeform 13" descr="preencoded.png"/>
          <p:cNvSpPr/>
          <p:nvPr/>
        </p:nvSpPr>
        <p:spPr>
          <a:xfrm>
            <a:off x="1087336" y="3859559"/>
            <a:ext cx="557213" cy="557212"/>
          </a:xfrm>
          <a:custGeom>
            <a:avLst/>
            <a:gdLst/>
            <a:ahLst/>
            <a:cxnLst/>
            <a:rect l="l" t="t" r="r" b="b"/>
            <a:pathLst>
              <a:path w="557213" h="557212">
                <a:moveTo>
                  <a:pt x="0" y="0"/>
                </a:moveTo>
                <a:lnTo>
                  <a:pt x="557212" y="0"/>
                </a:lnTo>
                <a:lnTo>
                  <a:pt x="557212" y="557212"/>
                </a:lnTo>
                <a:lnTo>
                  <a:pt x="0" y="55721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4" name="TextBox 14"/>
          <p:cNvSpPr txBox="1"/>
          <p:nvPr/>
        </p:nvSpPr>
        <p:spPr>
          <a:xfrm>
            <a:off x="1923155" y="3946769"/>
            <a:ext cx="3204267" cy="454523"/>
          </a:xfrm>
          <a:prstGeom prst="rect">
            <a:avLst/>
          </a:prstGeom>
        </p:spPr>
        <p:txBody>
          <a:bodyPr lIns="0" tIns="0" rIns="0" bIns="0" rtlCol="0" anchor="t">
            <a:spAutoFit/>
          </a:bodyPr>
          <a:lstStyle/>
          <a:p>
            <a:pPr algn="l">
              <a:lnSpc>
                <a:spcPts val="3250"/>
              </a:lnSpc>
            </a:pPr>
            <a:r>
              <a:rPr lang="en-US" sz="2500">
                <a:solidFill>
                  <a:srgbClr val="67534F"/>
                </a:solidFill>
                <a:latin typeface="Times New Roman" panose="02020603050405020304"/>
                <a:ea typeface="Times New Roman" panose="02020603050405020304"/>
                <a:cs typeface="Times New Roman" panose="02020603050405020304"/>
                <a:sym typeface="Times New Roman" panose="02020603050405020304"/>
              </a:rPr>
              <a:t>Booking Creation</a:t>
            </a:r>
            <a:endParaRPr lang="en-US" sz="2500">
              <a:solidFill>
                <a:srgbClr val="67534F"/>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15" name="TextBox 15"/>
          <p:cNvSpPr txBox="1"/>
          <p:nvPr/>
        </p:nvSpPr>
        <p:spPr>
          <a:xfrm>
            <a:off x="1923155" y="4496838"/>
            <a:ext cx="4349506" cy="907409"/>
          </a:xfrm>
          <a:prstGeom prst="rect">
            <a:avLst/>
          </a:prstGeom>
        </p:spPr>
        <p:txBody>
          <a:bodyPr lIns="0" tIns="0" rIns="0" bIns="0" rtlCol="0" anchor="t">
            <a:spAutoFit/>
          </a:bodyPr>
          <a:lstStyle/>
          <a:p>
            <a:pPr algn="l">
              <a:lnSpc>
                <a:spcPts val="2250"/>
              </a:lnSpc>
            </a:pPr>
            <a:r>
              <a:rPr lang="en-US" sz="1750">
                <a:solidFill>
                  <a:srgbClr val="67534F"/>
                </a:solidFill>
                <a:latin typeface="Times New Roman" panose="02020603050405020304"/>
                <a:ea typeface="Times New Roman" panose="02020603050405020304"/>
                <a:cs typeface="Times New Roman" panose="02020603050405020304"/>
                <a:sym typeface="Times New Roman" panose="02020603050405020304"/>
              </a:rPr>
              <a:t>Handle new reservation requests with validation, pricing calculation, and initial state assignment</a:t>
            </a:r>
            <a:endParaRPr lang="en-US" sz="1750">
              <a:solidFill>
                <a:srgbClr val="67534F"/>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16" name="Freeform 16" descr="preencoded.png"/>
          <p:cNvSpPr/>
          <p:nvPr/>
        </p:nvSpPr>
        <p:spPr>
          <a:xfrm>
            <a:off x="6551266" y="3859559"/>
            <a:ext cx="557212" cy="557212"/>
          </a:xfrm>
          <a:custGeom>
            <a:avLst/>
            <a:gdLst/>
            <a:ahLst/>
            <a:cxnLst/>
            <a:rect l="l" t="t" r="r" b="b"/>
            <a:pathLst>
              <a:path w="557212" h="557212">
                <a:moveTo>
                  <a:pt x="0" y="0"/>
                </a:moveTo>
                <a:lnTo>
                  <a:pt x="557213" y="0"/>
                </a:lnTo>
                <a:lnTo>
                  <a:pt x="557213" y="557212"/>
                </a:lnTo>
                <a:lnTo>
                  <a:pt x="0" y="557212"/>
                </a:lnTo>
                <a:lnTo>
                  <a:pt x="0" y="0"/>
                </a:lnTo>
                <a:close/>
              </a:path>
            </a:pathLst>
          </a:custGeom>
          <a:blipFill>
            <a:blip r:embed="rId5">
              <a:extLst>
                <a:ext uri="{96DAC541-7B7A-43D3-8B79-37D633B846F1}">
                  <asvg:svgBlip xmlns:asvg="http://schemas.microsoft.com/office/drawing/2016/SVG/main" r:embed="rId6"/>
                </a:ext>
              </a:extLst>
            </a:blip>
            <a:stretch>
              <a:fillRect t="-4237" b="-4237"/>
            </a:stretch>
          </a:blipFill>
        </p:spPr>
      </p:sp>
      <p:sp>
        <p:nvSpPr>
          <p:cNvPr id="17" name="TextBox 17"/>
          <p:cNvSpPr txBox="1"/>
          <p:nvPr/>
        </p:nvSpPr>
        <p:spPr>
          <a:xfrm>
            <a:off x="7387085" y="3946769"/>
            <a:ext cx="3289544" cy="454523"/>
          </a:xfrm>
          <a:prstGeom prst="rect">
            <a:avLst/>
          </a:prstGeom>
        </p:spPr>
        <p:txBody>
          <a:bodyPr lIns="0" tIns="0" rIns="0" bIns="0" rtlCol="0" anchor="t">
            <a:spAutoFit/>
          </a:bodyPr>
          <a:lstStyle/>
          <a:p>
            <a:pPr algn="l">
              <a:lnSpc>
                <a:spcPts val="3250"/>
              </a:lnSpc>
            </a:pPr>
            <a:r>
              <a:rPr lang="en-US" sz="2500">
                <a:solidFill>
                  <a:srgbClr val="67534F"/>
                </a:solidFill>
                <a:latin typeface="Times New Roman" panose="02020603050405020304"/>
                <a:ea typeface="Times New Roman" panose="02020603050405020304"/>
                <a:cs typeface="Times New Roman" panose="02020603050405020304"/>
                <a:sym typeface="Times New Roman" panose="02020603050405020304"/>
              </a:rPr>
              <a:t>Lifecycle Management</a:t>
            </a:r>
            <a:endParaRPr lang="en-US" sz="2500">
              <a:solidFill>
                <a:srgbClr val="67534F"/>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18" name="TextBox 18"/>
          <p:cNvSpPr txBox="1"/>
          <p:nvPr/>
        </p:nvSpPr>
        <p:spPr>
          <a:xfrm>
            <a:off x="7387085" y="4496838"/>
            <a:ext cx="4349506" cy="907409"/>
          </a:xfrm>
          <a:prstGeom prst="rect">
            <a:avLst/>
          </a:prstGeom>
        </p:spPr>
        <p:txBody>
          <a:bodyPr lIns="0" tIns="0" rIns="0" bIns="0" rtlCol="0" anchor="t">
            <a:spAutoFit/>
          </a:bodyPr>
          <a:lstStyle/>
          <a:p>
            <a:pPr algn="l">
              <a:lnSpc>
                <a:spcPts val="2250"/>
              </a:lnSpc>
            </a:pPr>
            <a:r>
              <a:rPr lang="en-US" sz="1750">
                <a:solidFill>
                  <a:srgbClr val="67534F"/>
                </a:solidFill>
                <a:latin typeface="Times New Roman" panose="02020603050405020304"/>
                <a:ea typeface="Times New Roman" panose="02020603050405020304"/>
                <a:cs typeface="Times New Roman" panose="02020603050405020304"/>
                <a:sym typeface="Times New Roman" panose="02020603050405020304"/>
              </a:rPr>
              <a:t>Enforce state transitions through BOOKED → CONFIRMED → CHECKED_IN → CHECKED_OUT flow</a:t>
            </a:r>
            <a:endParaRPr lang="en-US" sz="1750">
              <a:solidFill>
                <a:srgbClr val="67534F"/>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19" name="Freeform 19" descr="preencoded.png"/>
          <p:cNvSpPr/>
          <p:nvPr/>
        </p:nvSpPr>
        <p:spPr>
          <a:xfrm>
            <a:off x="12015197" y="3859559"/>
            <a:ext cx="557212" cy="557212"/>
          </a:xfrm>
          <a:custGeom>
            <a:avLst/>
            <a:gdLst/>
            <a:ahLst/>
            <a:cxnLst/>
            <a:rect l="l" t="t" r="r" b="b"/>
            <a:pathLst>
              <a:path w="557212" h="557212">
                <a:moveTo>
                  <a:pt x="0" y="0"/>
                </a:moveTo>
                <a:lnTo>
                  <a:pt x="557212" y="0"/>
                </a:lnTo>
                <a:lnTo>
                  <a:pt x="557212" y="557212"/>
                </a:lnTo>
                <a:lnTo>
                  <a:pt x="0" y="557212"/>
                </a:lnTo>
                <a:lnTo>
                  <a:pt x="0" y="0"/>
                </a:lnTo>
                <a:close/>
              </a:path>
            </a:pathLst>
          </a:custGeom>
          <a:blipFill>
            <a:blip r:embed="rId7">
              <a:extLst>
                <a:ext uri="{96DAC541-7B7A-43D3-8B79-37D633B846F1}">
                  <asvg:svgBlip xmlns:asvg="http://schemas.microsoft.com/office/drawing/2016/SVG/main" r:embed="rId8"/>
                </a:ext>
              </a:extLst>
            </a:blip>
            <a:stretch>
              <a:fillRect t="-847" b="-847"/>
            </a:stretch>
          </a:blipFill>
        </p:spPr>
      </p:sp>
      <p:sp>
        <p:nvSpPr>
          <p:cNvPr id="20" name="TextBox 20"/>
          <p:cNvSpPr txBox="1"/>
          <p:nvPr/>
        </p:nvSpPr>
        <p:spPr>
          <a:xfrm>
            <a:off x="12851016" y="3946769"/>
            <a:ext cx="3204267" cy="454523"/>
          </a:xfrm>
          <a:prstGeom prst="rect">
            <a:avLst/>
          </a:prstGeom>
        </p:spPr>
        <p:txBody>
          <a:bodyPr lIns="0" tIns="0" rIns="0" bIns="0" rtlCol="0" anchor="t">
            <a:spAutoFit/>
          </a:bodyPr>
          <a:lstStyle/>
          <a:p>
            <a:pPr algn="l">
              <a:lnSpc>
                <a:spcPts val="3250"/>
              </a:lnSpc>
            </a:pPr>
            <a:r>
              <a:rPr lang="en-US" sz="2500">
                <a:solidFill>
                  <a:srgbClr val="67534F"/>
                </a:solidFill>
                <a:latin typeface="Times New Roman" panose="02020603050405020304"/>
                <a:ea typeface="Times New Roman" panose="02020603050405020304"/>
                <a:cs typeface="Times New Roman" panose="02020603050405020304"/>
                <a:sym typeface="Times New Roman" panose="02020603050405020304"/>
              </a:rPr>
              <a:t>Availability Control</a:t>
            </a:r>
            <a:endParaRPr lang="en-US" sz="2500">
              <a:solidFill>
                <a:srgbClr val="67534F"/>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21" name="TextBox 21"/>
          <p:cNvSpPr txBox="1"/>
          <p:nvPr/>
        </p:nvSpPr>
        <p:spPr>
          <a:xfrm>
            <a:off x="12851016" y="4496838"/>
            <a:ext cx="4349506" cy="907409"/>
          </a:xfrm>
          <a:prstGeom prst="rect">
            <a:avLst/>
          </a:prstGeom>
        </p:spPr>
        <p:txBody>
          <a:bodyPr lIns="0" tIns="0" rIns="0" bIns="0" rtlCol="0" anchor="t">
            <a:spAutoFit/>
          </a:bodyPr>
          <a:lstStyle/>
          <a:p>
            <a:pPr algn="l">
              <a:lnSpc>
                <a:spcPts val="2250"/>
              </a:lnSpc>
            </a:pPr>
            <a:r>
              <a:rPr lang="en-US" sz="1750">
                <a:solidFill>
                  <a:srgbClr val="67534F"/>
                </a:solidFill>
                <a:latin typeface="Times New Roman" panose="02020603050405020304"/>
                <a:ea typeface="Times New Roman" panose="02020603050405020304"/>
                <a:cs typeface="Times New Roman" panose="02020603050405020304"/>
                <a:sym typeface="Times New Roman" panose="02020603050405020304"/>
              </a:rPr>
              <a:t>Coordinate with Redis to prevent overbooking and manage concurrent reservation requests</a:t>
            </a:r>
            <a:endParaRPr lang="en-US" sz="1750">
              <a:solidFill>
                <a:srgbClr val="67534F"/>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22" name="Freeform 22" descr="preencoded.png"/>
          <p:cNvSpPr/>
          <p:nvPr/>
        </p:nvSpPr>
        <p:spPr>
          <a:xfrm>
            <a:off x="1087336" y="5849988"/>
            <a:ext cx="557213" cy="557212"/>
          </a:xfrm>
          <a:custGeom>
            <a:avLst/>
            <a:gdLst/>
            <a:ahLst/>
            <a:cxnLst/>
            <a:rect l="l" t="t" r="r" b="b"/>
            <a:pathLst>
              <a:path w="557213" h="557212">
                <a:moveTo>
                  <a:pt x="0" y="0"/>
                </a:moveTo>
                <a:lnTo>
                  <a:pt x="557212" y="0"/>
                </a:lnTo>
                <a:lnTo>
                  <a:pt x="557212" y="557213"/>
                </a:lnTo>
                <a:lnTo>
                  <a:pt x="0" y="557213"/>
                </a:lnTo>
                <a:lnTo>
                  <a:pt x="0" y="0"/>
                </a:lnTo>
                <a:close/>
              </a:path>
            </a:pathLst>
          </a:custGeom>
          <a:blipFill>
            <a:blip r:embed="rId9">
              <a:extLst>
                <a:ext uri="{96DAC541-7B7A-43D3-8B79-37D633B846F1}">
                  <asvg:svgBlip xmlns:asvg="http://schemas.microsoft.com/office/drawing/2016/SVG/main" r:embed="rId10"/>
                </a:ext>
              </a:extLst>
            </a:blip>
            <a:stretch>
              <a:fillRect t="-23728" b="-23729"/>
            </a:stretch>
          </a:blipFill>
        </p:spPr>
      </p:sp>
      <p:sp>
        <p:nvSpPr>
          <p:cNvPr id="23" name="TextBox 23"/>
          <p:cNvSpPr txBox="1"/>
          <p:nvPr/>
        </p:nvSpPr>
        <p:spPr>
          <a:xfrm>
            <a:off x="1923155" y="5937199"/>
            <a:ext cx="3204267" cy="454523"/>
          </a:xfrm>
          <a:prstGeom prst="rect">
            <a:avLst/>
          </a:prstGeom>
        </p:spPr>
        <p:txBody>
          <a:bodyPr lIns="0" tIns="0" rIns="0" bIns="0" rtlCol="0" anchor="t">
            <a:spAutoFit/>
          </a:bodyPr>
          <a:lstStyle/>
          <a:p>
            <a:pPr algn="l">
              <a:lnSpc>
                <a:spcPts val="3250"/>
              </a:lnSpc>
            </a:pPr>
            <a:r>
              <a:rPr lang="en-US" sz="2500">
                <a:solidFill>
                  <a:srgbClr val="67534F"/>
                </a:solidFill>
                <a:latin typeface="Times New Roman" panose="02020603050405020304"/>
                <a:ea typeface="Times New Roman" panose="02020603050405020304"/>
                <a:cs typeface="Times New Roman" panose="02020603050405020304"/>
                <a:sym typeface="Times New Roman" panose="02020603050405020304"/>
              </a:rPr>
              <a:t>Check-In/Check-Out</a:t>
            </a:r>
            <a:endParaRPr lang="en-US" sz="2500">
              <a:solidFill>
                <a:srgbClr val="67534F"/>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24" name="TextBox 24"/>
          <p:cNvSpPr txBox="1"/>
          <p:nvPr/>
        </p:nvSpPr>
        <p:spPr>
          <a:xfrm>
            <a:off x="1923155" y="6487268"/>
            <a:ext cx="4349506" cy="907409"/>
          </a:xfrm>
          <a:prstGeom prst="rect">
            <a:avLst/>
          </a:prstGeom>
        </p:spPr>
        <p:txBody>
          <a:bodyPr lIns="0" tIns="0" rIns="0" bIns="0" rtlCol="0" anchor="t">
            <a:spAutoFit/>
          </a:bodyPr>
          <a:lstStyle/>
          <a:p>
            <a:pPr algn="l">
              <a:lnSpc>
                <a:spcPts val="2250"/>
              </a:lnSpc>
            </a:pPr>
            <a:r>
              <a:rPr lang="en-US" sz="1750">
                <a:solidFill>
                  <a:srgbClr val="67534F"/>
                </a:solidFill>
                <a:latin typeface="Times New Roman" panose="02020603050405020304"/>
                <a:ea typeface="Times New Roman" panose="02020603050405020304"/>
                <a:cs typeface="Times New Roman" panose="02020603050405020304"/>
                <a:sym typeface="Times New Roman" panose="02020603050405020304"/>
              </a:rPr>
              <a:t>Orchestrate room allocation and release with Hotel Service during guest arrival and departure</a:t>
            </a:r>
            <a:endParaRPr lang="en-US" sz="1750">
              <a:solidFill>
                <a:srgbClr val="67534F"/>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25" name="Freeform 25" descr="preencoded.png"/>
          <p:cNvSpPr/>
          <p:nvPr/>
        </p:nvSpPr>
        <p:spPr>
          <a:xfrm>
            <a:off x="6551266" y="5849988"/>
            <a:ext cx="557212" cy="557212"/>
          </a:xfrm>
          <a:custGeom>
            <a:avLst/>
            <a:gdLst/>
            <a:ahLst/>
            <a:cxnLst/>
            <a:rect l="l" t="t" r="r" b="b"/>
            <a:pathLst>
              <a:path w="557212" h="557212">
                <a:moveTo>
                  <a:pt x="0" y="0"/>
                </a:moveTo>
                <a:lnTo>
                  <a:pt x="557213" y="0"/>
                </a:lnTo>
                <a:lnTo>
                  <a:pt x="557213" y="557213"/>
                </a:lnTo>
                <a:lnTo>
                  <a:pt x="0" y="557213"/>
                </a:lnTo>
                <a:lnTo>
                  <a:pt x="0" y="0"/>
                </a:lnTo>
                <a:close/>
              </a:path>
            </a:pathLst>
          </a:custGeom>
          <a:blipFill>
            <a:blip r:embed="rId11">
              <a:extLst>
                <a:ext uri="{96DAC541-7B7A-43D3-8B79-37D633B846F1}">
                  <asvg:svgBlip xmlns:asvg="http://schemas.microsoft.com/office/drawing/2016/SVG/main" r:embed="rId12"/>
                </a:ext>
              </a:extLst>
            </a:blip>
            <a:stretch>
              <a:fillRect t="-46610" b="-46610"/>
            </a:stretch>
          </a:blipFill>
        </p:spPr>
      </p:sp>
      <p:sp>
        <p:nvSpPr>
          <p:cNvPr id="26" name="TextBox 26"/>
          <p:cNvSpPr txBox="1"/>
          <p:nvPr/>
        </p:nvSpPr>
        <p:spPr>
          <a:xfrm>
            <a:off x="7387085" y="5937199"/>
            <a:ext cx="3204267" cy="454523"/>
          </a:xfrm>
          <a:prstGeom prst="rect">
            <a:avLst/>
          </a:prstGeom>
        </p:spPr>
        <p:txBody>
          <a:bodyPr lIns="0" tIns="0" rIns="0" bIns="0" rtlCol="0" anchor="t">
            <a:spAutoFit/>
          </a:bodyPr>
          <a:lstStyle/>
          <a:p>
            <a:pPr algn="l">
              <a:lnSpc>
                <a:spcPts val="3250"/>
              </a:lnSpc>
            </a:pPr>
            <a:r>
              <a:rPr lang="en-US" sz="2500">
                <a:solidFill>
                  <a:srgbClr val="67534F"/>
                </a:solidFill>
                <a:latin typeface="Times New Roman" panose="02020603050405020304"/>
                <a:ea typeface="Times New Roman" panose="02020603050405020304"/>
                <a:cs typeface="Times New Roman" panose="02020603050405020304"/>
                <a:sym typeface="Times New Roman" panose="02020603050405020304"/>
              </a:rPr>
              <a:t>Billing Engine</a:t>
            </a:r>
            <a:endParaRPr lang="en-US" sz="2500">
              <a:solidFill>
                <a:srgbClr val="67534F"/>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27" name="TextBox 27"/>
          <p:cNvSpPr txBox="1"/>
          <p:nvPr/>
        </p:nvSpPr>
        <p:spPr>
          <a:xfrm>
            <a:off x="7387085" y="6487268"/>
            <a:ext cx="4349506" cy="907409"/>
          </a:xfrm>
          <a:prstGeom prst="rect">
            <a:avLst/>
          </a:prstGeom>
        </p:spPr>
        <p:txBody>
          <a:bodyPr lIns="0" tIns="0" rIns="0" bIns="0" rtlCol="0" anchor="t">
            <a:spAutoFit/>
          </a:bodyPr>
          <a:lstStyle/>
          <a:p>
            <a:pPr algn="l">
              <a:lnSpc>
                <a:spcPts val="2250"/>
              </a:lnSpc>
            </a:pPr>
            <a:r>
              <a:rPr lang="en-US" sz="1750">
                <a:solidFill>
                  <a:srgbClr val="67534F"/>
                </a:solidFill>
                <a:latin typeface="Times New Roman" panose="02020603050405020304"/>
                <a:ea typeface="Times New Roman" panose="02020603050405020304"/>
                <a:cs typeface="Times New Roman" panose="02020603050405020304"/>
                <a:sym typeface="Times New Roman" panose="02020603050405020304"/>
              </a:rPr>
              <a:t>Calculate charges, process payments, and generate final invoices based on stay duration</a:t>
            </a:r>
            <a:endParaRPr lang="en-US" sz="1750">
              <a:solidFill>
                <a:srgbClr val="67534F"/>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28" name="Freeform 28" descr="preencoded.png"/>
          <p:cNvSpPr/>
          <p:nvPr/>
        </p:nvSpPr>
        <p:spPr>
          <a:xfrm>
            <a:off x="12015197" y="5849988"/>
            <a:ext cx="557212" cy="557212"/>
          </a:xfrm>
          <a:custGeom>
            <a:avLst/>
            <a:gdLst/>
            <a:ahLst/>
            <a:cxnLst/>
            <a:rect l="l" t="t" r="r" b="b"/>
            <a:pathLst>
              <a:path w="557212" h="557212">
                <a:moveTo>
                  <a:pt x="0" y="0"/>
                </a:moveTo>
                <a:lnTo>
                  <a:pt x="557212" y="0"/>
                </a:lnTo>
                <a:lnTo>
                  <a:pt x="557212" y="557213"/>
                </a:lnTo>
                <a:lnTo>
                  <a:pt x="0" y="557213"/>
                </a:lnTo>
                <a:lnTo>
                  <a:pt x="0" y="0"/>
                </a:lnTo>
                <a:close/>
              </a:path>
            </a:pathLst>
          </a:custGeom>
          <a:blipFill>
            <a:blip r:embed="rId13">
              <a:extLst>
                <a:ext uri="{96DAC541-7B7A-43D3-8B79-37D633B846F1}">
                  <asvg:svgBlip xmlns:asvg="http://schemas.microsoft.com/office/drawing/2016/SVG/main" r:embed="rId14"/>
                </a:ext>
              </a:extLst>
            </a:blip>
            <a:stretch>
              <a:fillRect l="-5085" r="-5083"/>
            </a:stretch>
          </a:blipFill>
        </p:spPr>
      </p:sp>
      <p:sp>
        <p:nvSpPr>
          <p:cNvPr id="29" name="TextBox 29"/>
          <p:cNvSpPr txBox="1"/>
          <p:nvPr/>
        </p:nvSpPr>
        <p:spPr>
          <a:xfrm>
            <a:off x="12851016" y="5937199"/>
            <a:ext cx="3204267" cy="454523"/>
          </a:xfrm>
          <a:prstGeom prst="rect">
            <a:avLst/>
          </a:prstGeom>
        </p:spPr>
        <p:txBody>
          <a:bodyPr lIns="0" tIns="0" rIns="0" bIns="0" rtlCol="0" anchor="t">
            <a:spAutoFit/>
          </a:bodyPr>
          <a:lstStyle/>
          <a:p>
            <a:pPr algn="l">
              <a:lnSpc>
                <a:spcPts val="3250"/>
              </a:lnSpc>
            </a:pPr>
            <a:r>
              <a:rPr lang="en-US" sz="2500">
                <a:solidFill>
                  <a:srgbClr val="67534F"/>
                </a:solidFill>
                <a:latin typeface="Times New Roman" panose="02020603050405020304"/>
                <a:ea typeface="Times New Roman" panose="02020603050405020304"/>
                <a:cs typeface="Times New Roman" panose="02020603050405020304"/>
                <a:sym typeface="Times New Roman" panose="02020603050405020304"/>
              </a:rPr>
              <a:t>Reporting Hub</a:t>
            </a:r>
            <a:endParaRPr lang="en-US" sz="2500">
              <a:solidFill>
                <a:srgbClr val="67534F"/>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30" name="TextBox 30"/>
          <p:cNvSpPr txBox="1"/>
          <p:nvPr/>
        </p:nvSpPr>
        <p:spPr>
          <a:xfrm>
            <a:off x="12851016" y="6487268"/>
            <a:ext cx="4349506" cy="907409"/>
          </a:xfrm>
          <a:prstGeom prst="rect">
            <a:avLst/>
          </a:prstGeom>
        </p:spPr>
        <p:txBody>
          <a:bodyPr lIns="0" tIns="0" rIns="0" bIns="0" rtlCol="0" anchor="t">
            <a:spAutoFit/>
          </a:bodyPr>
          <a:lstStyle/>
          <a:p>
            <a:pPr algn="l">
              <a:lnSpc>
                <a:spcPts val="2250"/>
              </a:lnSpc>
            </a:pPr>
            <a:r>
              <a:rPr lang="en-US" sz="1750">
                <a:solidFill>
                  <a:srgbClr val="67534F"/>
                </a:solidFill>
                <a:latin typeface="Times New Roman" panose="02020603050405020304"/>
                <a:ea typeface="Times New Roman" panose="02020603050405020304"/>
                <a:cs typeface="Times New Roman" panose="02020603050405020304"/>
                <a:sym typeface="Times New Roman" panose="02020603050405020304"/>
              </a:rPr>
              <a:t>Provide occupancy rates, revenue metrics, and booking trends from authoritative data store</a:t>
            </a:r>
            <a:endParaRPr lang="en-US" sz="1750">
              <a:solidFill>
                <a:srgbClr val="67534F"/>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31" name="Freeform 31" descr="preencoded.png"/>
          <p:cNvSpPr/>
          <p:nvPr/>
        </p:nvSpPr>
        <p:spPr>
          <a:xfrm>
            <a:off x="1087336" y="7840418"/>
            <a:ext cx="557213" cy="557212"/>
          </a:xfrm>
          <a:custGeom>
            <a:avLst/>
            <a:gdLst/>
            <a:ahLst/>
            <a:cxnLst/>
            <a:rect l="l" t="t" r="r" b="b"/>
            <a:pathLst>
              <a:path w="557213" h="557212">
                <a:moveTo>
                  <a:pt x="0" y="0"/>
                </a:moveTo>
                <a:lnTo>
                  <a:pt x="557212" y="0"/>
                </a:lnTo>
                <a:lnTo>
                  <a:pt x="557212" y="557213"/>
                </a:lnTo>
                <a:lnTo>
                  <a:pt x="0" y="557213"/>
                </a:lnTo>
                <a:lnTo>
                  <a:pt x="0" y="0"/>
                </a:lnTo>
                <a:close/>
              </a:path>
            </a:pathLst>
          </a:custGeom>
          <a:blipFill>
            <a:blip r:embed="rId15">
              <a:extLst>
                <a:ext uri="{96DAC541-7B7A-43D3-8B79-37D633B846F1}">
                  <asvg:svgBlip xmlns:asvg="http://schemas.microsoft.com/office/drawing/2016/SVG/main" r:embed="rId16"/>
                </a:ext>
              </a:extLst>
            </a:blip>
            <a:stretch>
              <a:fillRect t="-847" b="-847"/>
            </a:stretch>
          </a:blipFill>
        </p:spPr>
      </p:sp>
      <p:sp>
        <p:nvSpPr>
          <p:cNvPr id="32" name="TextBox 32"/>
          <p:cNvSpPr txBox="1"/>
          <p:nvPr/>
        </p:nvSpPr>
        <p:spPr>
          <a:xfrm>
            <a:off x="1923155" y="7927629"/>
            <a:ext cx="3204267" cy="454523"/>
          </a:xfrm>
          <a:prstGeom prst="rect">
            <a:avLst/>
          </a:prstGeom>
        </p:spPr>
        <p:txBody>
          <a:bodyPr lIns="0" tIns="0" rIns="0" bIns="0" rtlCol="0" anchor="t">
            <a:spAutoFit/>
          </a:bodyPr>
          <a:lstStyle/>
          <a:p>
            <a:pPr algn="l">
              <a:lnSpc>
                <a:spcPts val="3250"/>
              </a:lnSpc>
            </a:pPr>
            <a:r>
              <a:rPr lang="en-US" sz="2500">
                <a:solidFill>
                  <a:srgbClr val="67534F"/>
                </a:solidFill>
                <a:latin typeface="Times New Roman" panose="02020603050405020304"/>
                <a:ea typeface="Times New Roman" panose="02020603050405020304"/>
                <a:cs typeface="Times New Roman" panose="02020603050405020304"/>
                <a:sym typeface="Times New Roman" panose="02020603050405020304"/>
              </a:rPr>
              <a:t>Event Production</a:t>
            </a:r>
            <a:endParaRPr lang="en-US" sz="2500">
              <a:solidFill>
                <a:srgbClr val="67534F"/>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33" name="TextBox 33"/>
          <p:cNvSpPr txBox="1"/>
          <p:nvPr/>
        </p:nvSpPr>
        <p:spPr>
          <a:xfrm>
            <a:off x="1923155" y="8477698"/>
            <a:ext cx="4349506" cy="907409"/>
          </a:xfrm>
          <a:prstGeom prst="rect">
            <a:avLst/>
          </a:prstGeom>
        </p:spPr>
        <p:txBody>
          <a:bodyPr lIns="0" tIns="0" rIns="0" bIns="0" rtlCol="0" anchor="t">
            <a:spAutoFit/>
          </a:bodyPr>
          <a:lstStyle/>
          <a:p>
            <a:pPr algn="l">
              <a:lnSpc>
                <a:spcPts val="2250"/>
              </a:lnSpc>
            </a:pPr>
            <a:r>
              <a:rPr lang="en-US" sz="1750">
                <a:solidFill>
                  <a:srgbClr val="67534F"/>
                </a:solidFill>
                <a:latin typeface="Times New Roman" panose="02020603050405020304"/>
                <a:ea typeface="Times New Roman" panose="02020603050405020304"/>
                <a:cs typeface="Times New Roman" panose="02020603050405020304"/>
                <a:sym typeface="Times New Roman" panose="02020603050405020304"/>
              </a:rPr>
              <a:t>Publish booking lifecycle events to RabbitMQ for asynchronous downstream processing</a:t>
            </a:r>
            <a:endParaRPr lang="en-US" sz="1750">
              <a:solidFill>
                <a:srgbClr val="67534F"/>
              </a:solidFill>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0">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DEC8AB"/>
            </a:solidFill>
            <a:ln w="12700">
              <a:solidFill>
                <a:srgbClr val="000000"/>
              </a:solidFill>
            </a:ln>
          </p:spPr>
        </p:sp>
      </p:grpSp>
      <p:grpSp>
        <p:nvGrpSpPr>
          <p:cNvPr id="4" name="Group 4"/>
          <p:cNvGrpSpPr/>
          <p:nvPr/>
        </p:nvGrpSpPr>
        <p:grpSpPr>
          <a:xfrm rot="0">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4">
                <a:alpha val="90196"/>
              </a:srgbClr>
            </a:solidFill>
            <a:ln w="12700">
              <a:solidFill>
                <a:schemeClr val="bg1"/>
              </a:solidFill>
            </a:ln>
          </p:spPr>
        </p:sp>
      </p:grpSp>
      <p:grpSp>
        <p:nvGrpSpPr>
          <p:cNvPr id="6" name="Group 6"/>
          <p:cNvGrpSpPr/>
          <p:nvPr/>
        </p:nvGrpSpPr>
        <p:grpSpPr>
          <a:xfrm rot="0">
            <a:off x="3663401" y="419100"/>
            <a:ext cx="1061142" cy="248393"/>
            <a:chOff x="0" y="0"/>
            <a:chExt cx="1414856" cy="331191"/>
          </a:xfrm>
        </p:grpSpPr>
        <p:sp>
          <p:nvSpPr>
            <p:cNvPr id="7" name="Freeform 7"/>
            <p:cNvSpPr/>
            <p:nvPr/>
          </p:nvSpPr>
          <p:spPr>
            <a:xfrm>
              <a:off x="0" y="0"/>
              <a:ext cx="1414907" cy="331216"/>
            </a:xfrm>
            <a:custGeom>
              <a:avLst/>
              <a:gdLst/>
              <a:ahLst/>
              <a:cxnLst/>
              <a:rect l="l" t="t" r="r" b="b"/>
              <a:pathLst>
                <a:path w="1414907" h="331216">
                  <a:moveTo>
                    <a:pt x="0" y="67945"/>
                  </a:moveTo>
                  <a:cubicBezTo>
                    <a:pt x="0" y="30353"/>
                    <a:pt x="30353" y="0"/>
                    <a:pt x="67945" y="0"/>
                  </a:cubicBezTo>
                  <a:lnTo>
                    <a:pt x="1346962" y="0"/>
                  </a:lnTo>
                  <a:cubicBezTo>
                    <a:pt x="1384427" y="0"/>
                    <a:pt x="1414907" y="30353"/>
                    <a:pt x="1414907" y="67945"/>
                  </a:cubicBezTo>
                  <a:lnTo>
                    <a:pt x="1414907" y="263271"/>
                  </a:lnTo>
                  <a:cubicBezTo>
                    <a:pt x="1414907" y="300736"/>
                    <a:pt x="1384554" y="331216"/>
                    <a:pt x="1346962" y="331216"/>
                  </a:cubicBezTo>
                  <a:lnTo>
                    <a:pt x="67945" y="331216"/>
                  </a:lnTo>
                  <a:cubicBezTo>
                    <a:pt x="30353" y="331216"/>
                    <a:pt x="0" y="300736"/>
                    <a:pt x="0" y="263271"/>
                  </a:cubicBezTo>
                  <a:close/>
                </a:path>
              </a:pathLst>
            </a:custGeom>
            <a:solidFill>
              <a:srgbClr val="FFE0CC"/>
            </a:solidFill>
            <a:ln w="12700">
              <a:solidFill>
                <a:schemeClr val="bg1"/>
              </a:solidFill>
            </a:ln>
          </p:spPr>
        </p:sp>
      </p:grpSp>
      <p:sp>
        <p:nvSpPr>
          <p:cNvPr id="8" name="Freeform 8" descr="preencoded.png"/>
          <p:cNvSpPr/>
          <p:nvPr/>
        </p:nvSpPr>
        <p:spPr>
          <a:xfrm>
            <a:off x="3754336" y="482651"/>
            <a:ext cx="121291" cy="121291"/>
          </a:xfrm>
          <a:custGeom>
            <a:avLst/>
            <a:gdLst/>
            <a:ahLst/>
            <a:cxnLst/>
            <a:rect l="l" t="t" r="r" b="b"/>
            <a:pathLst>
              <a:path w="121291" h="121291">
                <a:moveTo>
                  <a:pt x="0" y="0"/>
                </a:moveTo>
                <a:lnTo>
                  <a:pt x="121291" y="0"/>
                </a:lnTo>
                <a:lnTo>
                  <a:pt x="121291" y="121291"/>
                </a:lnTo>
                <a:lnTo>
                  <a:pt x="0" y="121291"/>
                </a:lnTo>
                <a:lnTo>
                  <a:pt x="0" y="0"/>
                </a:lnTo>
                <a:close/>
              </a:path>
            </a:pathLst>
          </a:custGeom>
          <a:blipFill>
            <a:blip r:embed="rId1">
              <a:extLst>
                <a:ext uri="{96DAC541-7B7A-43D3-8B79-37D633B846F1}">
                  <asvg:svgBlip xmlns:asvg="http://schemas.microsoft.com/office/drawing/2016/SVG/main" r:embed="rId2"/>
                </a:ext>
              </a:extLst>
            </a:blip>
            <a:stretch>
              <a:fillRect t="-26920" b="-26927"/>
            </a:stretch>
          </a:blipFill>
        </p:spPr>
      </p:sp>
      <p:sp>
        <p:nvSpPr>
          <p:cNvPr id="9" name="TextBox 9"/>
          <p:cNvSpPr txBox="1"/>
          <p:nvPr/>
        </p:nvSpPr>
        <p:spPr>
          <a:xfrm>
            <a:off x="3936206" y="454971"/>
            <a:ext cx="697411" cy="167135"/>
          </a:xfrm>
          <a:prstGeom prst="rect">
            <a:avLst/>
          </a:prstGeom>
        </p:spPr>
        <p:txBody>
          <a:bodyPr lIns="0" tIns="0" rIns="0" bIns="0" rtlCol="0" anchor="t">
            <a:spAutoFit/>
          </a:bodyPr>
          <a:lstStyle/>
          <a:p>
            <a:pPr algn="l">
              <a:lnSpc>
                <a:spcPts val="1185"/>
              </a:lnSpc>
            </a:pPr>
            <a:r>
              <a:rPr lang="en-US" sz="935">
                <a:solidFill>
                  <a:srgbClr val="67534F"/>
                </a:solidFill>
                <a:latin typeface="Times New Roman" panose="02020603050405020304"/>
                <a:ea typeface="Times New Roman" panose="02020603050405020304"/>
                <a:cs typeface="Times New Roman" panose="02020603050405020304"/>
                <a:sym typeface="Times New Roman" panose="02020603050405020304"/>
              </a:rPr>
              <a:t>CHAPTER 6</a:t>
            </a:r>
            <a:endParaRPr lang="en-US" sz="935">
              <a:solidFill>
                <a:srgbClr val="67534F"/>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10" name="TextBox 10"/>
          <p:cNvSpPr txBox="1"/>
          <p:nvPr/>
        </p:nvSpPr>
        <p:spPr>
          <a:xfrm>
            <a:off x="3663401" y="670922"/>
            <a:ext cx="8032252" cy="623735"/>
          </a:xfrm>
          <a:prstGeom prst="rect">
            <a:avLst/>
          </a:prstGeom>
        </p:spPr>
        <p:txBody>
          <a:bodyPr lIns="0" tIns="0" rIns="0" bIns="0" rtlCol="0" anchor="t">
            <a:spAutoFit/>
          </a:bodyPr>
          <a:lstStyle/>
          <a:p>
            <a:pPr algn="l">
              <a:lnSpc>
                <a:spcPts val="4435"/>
              </a:lnSpc>
            </a:pPr>
            <a:r>
              <a:rPr lang="en-US" sz="3375">
                <a:solidFill>
                  <a:srgbClr val="532418"/>
                </a:solidFill>
                <a:latin typeface="Times New Roman" panose="02020603050405020304"/>
                <a:ea typeface="Times New Roman" panose="02020603050405020304"/>
                <a:cs typeface="Times New Roman" panose="02020603050405020304"/>
                <a:sym typeface="Times New Roman" panose="02020603050405020304"/>
              </a:rPr>
              <a:t>Redis Availability &amp; Concurrency Control</a:t>
            </a:r>
            <a:endParaRPr lang="en-US" sz="3375">
              <a:solidFill>
                <a:srgbClr val="532418"/>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11" name="TextBox 11"/>
          <p:cNvSpPr txBox="1"/>
          <p:nvPr/>
        </p:nvSpPr>
        <p:spPr>
          <a:xfrm>
            <a:off x="3663401" y="1644996"/>
            <a:ext cx="3521716" cy="311944"/>
          </a:xfrm>
          <a:prstGeom prst="rect">
            <a:avLst/>
          </a:prstGeom>
        </p:spPr>
        <p:txBody>
          <a:bodyPr lIns="0" tIns="0" rIns="0" bIns="0" rtlCol="0" anchor="t">
            <a:spAutoFit/>
          </a:bodyPr>
          <a:lstStyle/>
          <a:p>
            <a:pPr algn="l">
              <a:lnSpc>
                <a:spcPts val="2185"/>
              </a:lnSpc>
            </a:pPr>
            <a:r>
              <a:rPr lang="en-US" sz="1685">
                <a:solidFill>
                  <a:srgbClr val="532418"/>
                </a:solidFill>
                <a:latin typeface="Times New Roman" panose="02020603050405020304"/>
                <a:ea typeface="Times New Roman" panose="02020603050405020304"/>
                <a:cs typeface="Times New Roman" panose="02020603050405020304"/>
                <a:sym typeface="Times New Roman" panose="02020603050405020304"/>
              </a:rPr>
              <a:t>Preventing Race Conditions at Scale</a:t>
            </a:r>
            <a:endParaRPr lang="en-US" sz="1685">
              <a:solidFill>
                <a:srgbClr val="532418"/>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12" name="TextBox 12"/>
          <p:cNvSpPr txBox="1"/>
          <p:nvPr/>
        </p:nvSpPr>
        <p:spPr>
          <a:xfrm>
            <a:off x="3663401" y="2079869"/>
            <a:ext cx="4729010" cy="816769"/>
          </a:xfrm>
          <a:prstGeom prst="rect">
            <a:avLst/>
          </a:prstGeom>
        </p:spPr>
        <p:txBody>
          <a:bodyPr lIns="0" tIns="0" rIns="0" bIns="0" rtlCol="0" anchor="t">
            <a:spAutoFit/>
          </a:bodyPr>
          <a:lstStyle/>
          <a:p>
            <a:pPr algn="l">
              <a:lnSpc>
                <a:spcPts val="1500"/>
              </a:lnSpc>
            </a:pPr>
            <a:r>
              <a:rPr lang="en-US" sz="1185">
                <a:solidFill>
                  <a:srgbClr val="67534F"/>
                </a:solidFill>
                <a:latin typeface="Times New Roman" panose="02020603050405020304"/>
                <a:ea typeface="Times New Roman" panose="02020603050405020304"/>
                <a:cs typeface="Times New Roman" panose="02020603050405020304"/>
                <a:sym typeface="Times New Roman" panose="02020603050405020304"/>
              </a:rPr>
              <a:t>Redis serves as a derived state store for real-time availability management. When booking requests arrive, the Booking Service queries Redis for availability using atomic operations to check and lock resources simultaneously.</a:t>
            </a:r>
            <a:endParaRPr lang="en-US" sz="1185">
              <a:solidFill>
                <a:srgbClr val="67534F"/>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13" name="TextBox 13"/>
          <p:cNvSpPr txBox="1"/>
          <p:nvPr/>
        </p:nvSpPr>
        <p:spPr>
          <a:xfrm>
            <a:off x="3663401" y="3004395"/>
            <a:ext cx="4729010" cy="816769"/>
          </a:xfrm>
          <a:prstGeom prst="rect">
            <a:avLst/>
          </a:prstGeom>
        </p:spPr>
        <p:txBody>
          <a:bodyPr lIns="0" tIns="0" rIns="0" bIns="0" rtlCol="0" anchor="t">
            <a:spAutoFit/>
          </a:bodyPr>
          <a:lstStyle/>
          <a:p>
            <a:pPr algn="l">
              <a:lnSpc>
                <a:spcPts val="1500"/>
              </a:lnSpc>
            </a:pPr>
            <a:r>
              <a:rPr lang="en-US" sz="1185">
                <a:solidFill>
                  <a:srgbClr val="67534F"/>
                </a:solidFill>
                <a:latin typeface="Times New Roman" panose="02020603050405020304"/>
                <a:ea typeface="Times New Roman" panose="02020603050405020304"/>
                <a:cs typeface="Times New Roman" panose="02020603050405020304"/>
                <a:sym typeface="Times New Roman" panose="02020603050405020304"/>
              </a:rPr>
              <a:t>If availability exists, Redis decrements the count atomically. The booking persists to the Booking DB, and only then is the transaction complete. If any step fails, Redis performs a rollback to maintain consistency.</a:t>
            </a:r>
            <a:endParaRPr lang="en-US" sz="1185">
              <a:solidFill>
                <a:srgbClr val="67534F"/>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14" name="Freeform 14" descr="preencoded.png"/>
          <p:cNvSpPr/>
          <p:nvPr/>
        </p:nvSpPr>
        <p:spPr>
          <a:xfrm>
            <a:off x="8771934" y="1692621"/>
            <a:ext cx="5862047" cy="3906441"/>
          </a:xfrm>
          <a:custGeom>
            <a:avLst/>
            <a:gdLst/>
            <a:ahLst/>
            <a:cxnLst/>
            <a:rect l="l" t="t" r="r" b="b"/>
            <a:pathLst>
              <a:path w="5862047" h="3906441">
                <a:moveTo>
                  <a:pt x="0" y="0"/>
                </a:moveTo>
                <a:lnTo>
                  <a:pt x="5862047" y="0"/>
                </a:lnTo>
                <a:lnTo>
                  <a:pt x="5862047" y="3906441"/>
                </a:lnTo>
                <a:lnTo>
                  <a:pt x="0" y="3906441"/>
                </a:lnTo>
                <a:lnTo>
                  <a:pt x="0" y="0"/>
                </a:lnTo>
                <a:close/>
              </a:path>
            </a:pathLst>
          </a:custGeom>
          <a:blipFill>
            <a:blip r:embed="rId3"/>
            <a:stretch>
              <a:fillRect t="-20" b="-20"/>
            </a:stretch>
          </a:blipFill>
        </p:spPr>
      </p:sp>
      <p:sp>
        <p:nvSpPr>
          <p:cNvPr id="15" name="Freeform 15" descr="preencoded.png"/>
          <p:cNvSpPr/>
          <p:nvPr/>
        </p:nvSpPr>
        <p:spPr>
          <a:xfrm>
            <a:off x="3663401" y="5940181"/>
            <a:ext cx="5480599" cy="606476"/>
          </a:xfrm>
          <a:custGeom>
            <a:avLst/>
            <a:gdLst/>
            <a:ahLst/>
            <a:cxnLst/>
            <a:rect l="l" t="t" r="r" b="b"/>
            <a:pathLst>
              <a:path w="5480599" h="606476">
                <a:moveTo>
                  <a:pt x="0" y="0"/>
                </a:moveTo>
                <a:lnTo>
                  <a:pt x="5480599" y="0"/>
                </a:lnTo>
                <a:lnTo>
                  <a:pt x="5480599" y="606475"/>
                </a:lnTo>
                <a:lnTo>
                  <a:pt x="0" y="606475"/>
                </a:lnTo>
                <a:lnTo>
                  <a:pt x="0" y="0"/>
                </a:lnTo>
                <a:close/>
              </a:path>
            </a:pathLst>
          </a:custGeom>
          <a:blipFill>
            <a:blip r:embed="rId4"/>
            <a:stretch>
              <a:fillRect t="-292" b="-290"/>
            </a:stretch>
          </a:blipFill>
        </p:spPr>
      </p:sp>
      <p:sp>
        <p:nvSpPr>
          <p:cNvPr id="16" name="TextBox 16"/>
          <p:cNvSpPr txBox="1"/>
          <p:nvPr/>
        </p:nvSpPr>
        <p:spPr>
          <a:xfrm>
            <a:off x="3814915" y="6669586"/>
            <a:ext cx="2179739" cy="311944"/>
          </a:xfrm>
          <a:prstGeom prst="rect">
            <a:avLst/>
          </a:prstGeom>
        </p:spPr>
        <p:txBody>
          <a:bodyPr lIns="0" tIns="0" rIns="0" bIns="0" rtlCol="0" anchor="t">
            <a:spAutoFit/>
          </a:bodyPr>
          <a:lstStyle/>
          <a:p>
            <a:pPr algn="l">
              <a:lnSpc>
                <a:spcPts val="2185"/>
              </a:lnSpc>
            </a:pPr>
            <a:r>
              <a:rPr lang="en-US" sz="1685">
                <a:solidFill>
                  <a:srgbClr val="67534F"/>
                </a:solidFill>
                <a:latin typeface="Times New Roman" panose="02020603050405020304"/>
                <a:ea typeface="Times New Roman" panose="02020603050405020304"/>
                <a:cs typeface="Times New Roman" panose="02020603050405020304"/>
                <a:sym typeface="Times New Roman" panose="02020603050405020304"/>
              </a:rPr>
              <a:t>Query Redis</a:t>
            </a:r>
            <a:endParaRPr lang="en-US" sz="1685">
              <a:solidFill>
                <a:srgbClr val="67534F"/>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17" name="TextBox 17"/>
          <p:cNvSpPr txBox="1"/>
          <p:nvPr/>
        </p:nvSpPr>
        <p:spPr>
          <a:xfrm>
            <a:off x="3814915" y="7043890"/>
            <a:ext cx="5177580" cy="225628"/>
          </a:xfrm>
          <a:prstGeom prst="rect">
            <a:avLst/>
          </a:prstGeom>
        </p:spPr>
        <p:txBody>
          <a:bodyPr lIns="0" tIns="0" rIns="0" bIns="0" rtlCol="0" anchor="t">
            <a:spAutoFit/>
          </a:bodyPr>
          <a:lstStyle/>
          <a:p>
            <a:pPr algn="l">
              <a:lnSpc>
                <a:spcPts val="1500"/>
              </a:lnSpc>
            </a:pPr>
            <a:r>
              <a:rPr lang="en-US" sz="1185">
                <a:solidFill>
                  <a:srgbClr val="67534F"/>
                </a:solidFill>
                <a:latin typeface="Times New Roman" panose="02020603050405020304"/>
                <a:ea typeface="Times New Roman" panose="02020603050405020304"/>
                <a:cs typeface="Times New Roman" panose="02020603050405020304"/>
                <a:sym typeface="Times New Roman" panose="02020603050405020304"/>
              </a:rPr>
              <a:t>Check availability for hotel, category, and date range</a:t>
            </a:r>
            <a:endParaRPr lang="en-US" sz="1185">
              <a:solidFill>
                <a:srgbClr val="67534F"/>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18" name="Freeform 18" descr="preencoded.png"/>
          <p:cNvSpPr/>
          <p:nvPr/>
        </p:nvSpPr>
        <p:spPr>
          <a:xfrm>
            <a:off x="9144000" y="5940181"/>
            <a:ext cx="5480599" cy="606476"/>
          </a:xfrm>
          <a:custGeom>
            <a:avLst/>
            <a:gdLst/>
            <a:ahLst/>
            <a:cxnLst/>
            <a:rect l="l" t="t" r="r" b="b"/>
            <a:pathLst>
              <a:path w="5480599" h="606476">
                <a:moveTo>
                  <a:pt x="0" y="0"/>
                </a:moveTo>
                <a:lnTo>
                  <a:pt x="5480599" y="0"/>
                </a:lnTo>
                <a:lnTo>
                  <a:pt x="5480599" y="606475"/>
                </a:lnTo>
                <a:lnTo>
                  <a:pt x="0" y="606475"/>
                </a:lnTo>
                <a:lnTo>
                  <a:pt x="0" y="0"/>
                </a:lnTo>
                <a:close/>
              </a:path>
            </a:pathLst>
          </a:custGeom>
          <a:blipFill>
            <a:blip r:embed="rId5"/>
            <a:stretch>
              <a:fillRect t="-292" b="-290"/>
            </a:stretch>
          </a:blipFill>
        </p:spPr>
      </p:sp>
      <p:sp>
        <p:nvSpPr>
          <p:cNvPr id="19" name="TextBox 19"/>
          <p:cNvSpPr txBox="1"/>
          <p:nvPr/>
        </p:nvSpPr>
        <p:spPr>
          <a:xfrm>
            <a:off x="9295505" y="6669586"/>
            <a:ext cx="2179739" cy="311944"/>
          </a:xfrm>
          <a:prstGeom prst="rect">
            <a:avLst/>
          </a:prstGeom>
        </p:spPr>
        <p:txBody>
          <a:bodyPr lIns="0" tIns="0" rIns="0" bIns="0" rtlCol="0" anchor="t">
            <a:spAutoFit/>
          </a:bodyPr>
          <a:lstStyle/>
          <a:p>
            <a:pPr algn="l">
              <a:lnSpc>
                <a:spcPts val="2185"/>
              </a:lnSpc>
            </a:pPr>
            <a:r>
              <a:rPr lang="en-US" sz="1685">
                <a:solidFill>
                  <a:srgbClr val="67534F"/>
                </a:solidFill>
                <a:latin typeface="Times New Roman" panose="02020603050405020304"/>
                <a:ea typeface="Times New Roman" panose="02020603050405020304"/>
                <a:cs typeface="Times New Roman" panose="02020603050405020304"/>
                <a:sym typeface="Times New Roman" panose="02020603050405020304"/>
              </a:rPr>
              <a:t>Atomic Lock</a:t>
            </a:r>
            <a:endParaRPr lang="en-US" sz="1685">
              <a:solidFill>
                <a:srgbClr val="67534F"/>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20" name="TextBox 20"/>
          <p:cNvSpPr txBox="1"/>
          <p:nvPr/>
        </p:nvSpPr>
        <p:spPr>
          <a:xfrm>
            <a:off x="9295505" y="7043890"/>
            <a:ext cx="5177580" cy="225628"/>
          </a:xfrm>
          <a:prstGeom prst="rect">
            <a:avLst/>
          </a:prstGeom>
        </p:spPr>
        <p:txBody>
          <a:bodyPr lIns="0" tIns="0" rIns="0" bIns="0" rtlCol="0" anchor="t">
            <a:spAutoFit/>
          </a:bodyPr>
          <a:lstStyle/>
          <a:p>
            <a:pPr algn="l">
              <a:lnSpc>
                <a:spcPts val="1500"/>
              </a:lnSpc>
            </a:pPr>
            <a:r>
              <a:rPr lang="en-US" sz="1185">
                <a:solidFill>
                  <a:srgbClr val="67534F"/>
                </a:solidFill>
                <a:latin typeface="Times New Roman" panose="02020603050405020304"/>
                <a:ea typeface="Times New Roman" panose="02020603050405020304"/>
                <a:cs typeface="Times New Roman" panose="02020603050405020304"/>
                <a:sym typeface="Times New Roman" panose="02020603050405020304"/>
              </a:rPr>
              <a:t>Reserve room count with atomic decrement operation</a:t>
            </a:r>
            <a:endParaRPr lang="en-US" sz="1185">
              <a:solidFill>
                <a:srgbClr val="67534F"/>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21" name="Freeform 21" descr="preencoded.png"/>
          <p:cNvSpPr/>
          <p:nvPr/>
        </p:nvSpPr>
        <p:spPr>
          <a:xfrm>
            <a:off x="3663401" y="7421013"/>
            <a:ext cx="5480599" cy="606476"/>
          </a:xfrm>
          <a:custGeom>
            <a:avLst/>
            <a:gdLst/>
            <a:ahLst/>
            <a:cxnLst/>
            <a:rect l="l" t="t" r="r" b="b"/>
            <a:pathLst>
              <a:path w="5480599" h="606476">
                <a:moveTo>
                  <a:pt x="0" y="0"/>
                </a:moveTo>
                <a:lnTo>
                  <a:pt x="5480599" y="0"/>
                </a:lnTo>
                <a:lnTo>
                  <a:pt x="5480599" y="606476"/>
                </a:lnTo>
                <a:lnTo>
                  <a:pt x="0" y="606476"/>
                </a:lnTo>
                <a:lnTo>
                  <a:pt x="0" y="0"/>
                </a:lnTo>
                <a:close/>
              </a:path>
            </a:pathLst>
          </a:custGeom>
          <a:blipFill>
            <a:blip r:embed="rId6"/>
            <a:stretch>
              <a:fillRect t="-292" b="-290"/>
            </a:stretch>
          </a:blipFill>
        </p:spPr>
      </p:sp>
      <p:sp>
        <p:nvSpPr>
          <p:cNvPr id="22" name="TextBox 22"/>
          <p:cNvSpPr txBox="1"/>
          <p:nvPr/>
        </p:nvSpPr>
        <p:spPr>
          <a:xfrm>
            <a:off x="3814915" y="8150428"/>
            <a:ext cx="2179739" cy="311944"/>
          </a:xfrm>
          <a:prstGeom prst="rect">
            <a:avLst/>
          </a:prstGeom>
        </p:spPr>
        <p:txBody>
          <a:bodyPr lIns="0" tIns="0" rIns="0" bIns="0" rtlCol="0" anchor="t">
            <a:spAutoFit/>
          </a:bodyPr>
          <a:lstStyle/>
          <a:p>
            <a:pPr algn="l">
              <a:lnSpc>
                <a:spcPts val="2185"/>
              </a:lnSpc>
            </a:pPr>
            <a:r>
              <a:rPr lang="en-US" sz="1685">
                <a:solidFill>
                  <a:srgbClr val="67534F"/>
                </a:solidFill>
                <a:latin typeface="Times New Roman" panose="02020603050405020304"/>
                <a:ea typeface="Times New Roman" panose="02020603050405020304"/>
                <a:cs typeface="Times New Roman" panose="02020603050405020304"/>
                <a:sym typeface="Times New Roman" panose="02020603050405020304"/>
              </a:rPr>
              <a:t>Persist Booking</a:t>
            </a:r>
            <a:endParaRPr lang="en-US" sz="1685">
              <a:solidFill>
                <a:srgbClr val="67534F"/>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23" name="TextBox 23"/>
          <p:cNvSpPr txBox="1"/>
          <p:nvPr/>
        </p:nvSpPr>
        <p:spPr>
          <a:xfrm>
            <a:off x="3814915" y="8524723"/>
            <a:ext cx="5177580" cy="225628"/>
          </a:xfrm>
          <a:prstGeom prst="rect">
            <a:avLst/>
          </a:prstGeom>
        </p:spPr>
        <p:txBody>
          <a:bodyPr lIns="0" tIns="0" rIns="0" bIns="0" rtlCol="0" anchor="t">
            <a:spAutoFit/>
          </a:bodyPr>
          <a:lstStyle/>
          <a:p>
            <a:pPr algn="l">
              <a:lnSpc>
                <a:spcPts val="1500"/>
              </a:lnSpc>
            </a:pPr>
            <a:r>
              <a:rPr lang="en-US" sz="1185">
                <a:solidFill>
                  <a:srgbClr val="67534F"/>
                </a:solidFill>
                <a:latin typeface="Times New Roman" panose="02020603050405020304"/>
                <a:ea typeface="Times New Roman" panose="02020603050405020304"/>
                <a:cs typeface="Times New Roman" panose="02020603050405020304"/>
                <a:sym typeface="Times New Roman" panose="02020603050405020304"/>
              </a:rPr>
              <a:t>Save confirmed booking to Booking DB</a:t>
            </a:r>
            <a:endParaRPr lang="en-US" sz="1185">
              <a:solidFill>
                <a:srgbClr val="67534F"/>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24" name="Freeform 24" descr="preencoded.png"/>
          <p:cNvSpPr/>
          <p:nvPr/>
        </p:nvSpPr>
        <p:spPr>
          <a:xfrm>
            <a:off x="9144000" y="7421013"/>
            <a:ext cx="5480599" cy="606476"/>
          </a:xfrm>
          <a:custGeom>
            <a:avLst/>
            <a:gdLst/>
            <a:ahLst/>
            <a:cxnLst/>
            <a:rect l="l" t="t" r="r" b="b"/>
            <a:pathLst>
              <a:path w="5480599" h="606476">
                <a:moveTo>
                  <a:pt x="0" y="0"/>
                </a:moveTo>
                <a:lnTo>
                  <a:pt x="5480599" y="0"/>
                </a:lnTo>
                <a:lnTo>
                  <a:pt x="5480599" y="606476"/>
                </a:lnTo>
                <a:lnTo>
                  <a:pt x="0" y="606476"/>
                </a:lnTo>
                <a:lnTo>
                  <a:pt x="0" y="0"/>
                </a:lnTo>
                <a:close/>
              </a:path>
            </a:pathLst>
          </a:custGeom>
          <a:blipFill>
            <a:blip r:embed="rId7"/>
            <a:stretch>
              <a:fillRect t="-292" b="-290"/>
            </a:stretch>
          </a:blipFill>
        </p:spPr>
      </p:sp>
      <p:sp>
        <p:nvSpPr>
          <p:cNvPr id="25" name="TextBox 25"/>
          <p:cNvSpPr txBox="1"/>
          <p:nvPr/>
        </p:nvSpPr>
        <p:spPr>
          <a:xfrm>
            <a:off x="9295505" y="8150428"/>
            <a:ext cx="2179739" cy="311944"/>
          </a:xfrm>
          <a:prstGeom prst="rect">
            <a:avLst/>
          </a:prstGeom>
        </p:spPr>
        <p:txBody>
          <a:bodyPr lIns="0" tIns="0" rIns="0" bIns="0" rtlCol="0" anchor="t">
            <a:spAutoFit/>
          </a:bodyPr>
          <a:lstStyle/>
          <a:p>
            <a:pPr algn="l">
              <a:lnSpc>
                <a:spcPts val="2185"/>
              </a:lnSpc>
            </a:pPr>
            <a:r>
              <a:rPr lang="en-US" sz="1685">
                <a:solidFill>
                  <a:srgbClr val="67534F"/>
                </a:solidFill>
                <a:latin typeface="Times New Roman" panose="02020603050405020304"/>
                <a:ea typeface="Times New Roman" panose="02020603050405020304"/>
                <a:cs typeface="Times New Roman" panose="02020603050405020304"/>
                <a:sym typeface="Times New Roman" panose="02020603050405020304"/>
              </a:rPr>
              <a:t>Commit or Rollback</a:t>
            </a:r>
            <a:endParaRPr lang="en-US" sz="1685">
              <a:solidFill>
                <a:srgbClr val="67534F"/>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26" name="TextBox 26"/>
          <p:cNvSpPr txBox="1"/>
          <p:nvPr/>
        </p:nvSpPr>
        <p:spPr>
          <a:xfrm>
            <a:off x="9295505" y="8524723"/>
            <a:ext cx="5177580" cy="225628"/>
          </a:xfrm>
          <a:prstGeom prst="rect">
            <a:avLst/>
          </a:prstGeom>
        </p:spPr>
        <p:txBody>
          <a:bodyPr lIns="0" tIns="0" rIns="0" bIns="0" rtlCol="0" anchor="t">
            <a:spAutoFit/>
          </a:bodyPr>
          <a:lstStyle/>
          <a:p>
            <a:pPr algn="l">
              <a:lnSpc>
                <a:spcPts val="1500"/>
              </a:lnSpc>
            </a:pPr>
            <a:r>
              <a:rPr lang="en-US" sz="1185">
                <a:solidFill>
                  <a:srgbClr val="67534F"/>
                </a:solidFill>
                <a:latin typeface="Times New Roman" panose="02020603050405020304"/>
                <a:ea typeface="Times New Roman" panose="02020603050405020304"/>
                <a:cs typeface="Times New Roman" panose="02020603050405020304"/>
                <a:sym typeface="Times New Roman" panose="02020603050405020304"/>
              </a:rPr>
              <a:t>Finalize or revert Redis state based on DB result</a:t>
            </a:r>
            <a:endParaRPr lang="en-US" sz="1185">
              <a:solidFill>
                <a:srgbClr val="67534F"/>
              </a:solidFill>
              <a:latin typeface="Times New Roman" panose="02020603050405020304"/>
              <a:ea typeface="Times New Roman" panose="02020603050405020304"/>
              <a:cs typeface="Times New Roman" panose="02020603050405020304"/>
              <a:sym typeface="Times New Roman" panose="02020603050405020304"/>
            </a:endParaRPr>
          </a:p>
        </p:txBody>
      </p:sp>
      <p:grpSp>
        <p:nvGrpSpPr>
          <p:cNvPr id="27" name="Group 27"/>
          <p:cNvGrpSpPr/>
          <p:nvPr/>
        </p:nvGrpSpPr>
        <p:grpSpPr>
          <a:xfrm rot="0">
            <a:off x="3663401" y="9072410"/>
            <a:ext cx="10961189" cy="795490"/>
            <a:chOff x="0" y="0"/>
            <a:chExt cx="14614919" cy="1060653"/>
          </a:xfrm>
        </p:grpSpPr>
        <p:sp>
          <p:nvSpPr>
            <p:cNvPr id="28" name="Freeform 28"/>
            <p:cNvSpPr/>
            <p:nvPr/>
          </p:nvSpPr>
          <p:spPr>
            <a:xfrm>
              <a:off x="0" y="0"/>
              <a:ext cx="14615033" cy="1060704"/>
            </a:xfrm>
            <a:custGeom>
              <a:avLst/>
              <a:gdLst/>
              <a:ahLst/>
              <a:cxnLst/>
              <a:rect l="l" t="t" r="r" b="b"/>
              <a:pathLst>
                <a:path w="14615033" h="1060704">
                  <a:moveTo>
                    <a:pt x="0" y="84963"/>
                  </a:moveTo>
                  <a:cubicBezTo>
                    <a:pt x="0" y="37973"/>
                    <a:pt x="37973" y="0"/>
                    <a:pt x="84963" y="0"/>
                  </a:cubicBezTo>
                  <a:lnTo>
                    <a:pt x="14530070" y="0"/>
                  </a:lnTo>
                  <a:cubicBezTo>
                    <a:pt x="14576933" y="0"/>
                    <a:pt x="14615033" y="37973"/>
                    <a:pt x="14615033" y="84963"/>
                  </a:cubicBezTo>
                  <a:lnTo>
                    <a:pt x="14615033" y="975741"/>
                  </a:lnTo>
                  <a:cubicBezTo>
                    <a:pt x="14615033" y="1022604"/>
                    <a:pt x="14577059" y="1060704"/>
                    <a:pt x="14530070" y="1060704"/>
                  </a:cubicBezTo>
                  <a:lnTo>
                    <a:pt x="84963" y="1060704"/>
                  </a:lnTo>
                  <a:cubicBezTo>
                    <a:pt x="37973" y="1060704"/>
                    <a:pt x="0" y="1022604"/>
                    <a:pt x="0" y="975741"/>
                  </a:cubicBezTo>
                  <a:close/>
                </a:path>
              </a:pathLst>
            </a:custGeom>
            <a:solidFill>
              <a:srgbClr val="FFD1B3"/>
            </a:solidFill>
            <a:ln w="12700">
              <a:solidFill>
                <a:schemeClr val="bg1"/>
              </a:solidFill>
            </a:ln>
          </p:spPr>
        </p:sp>
      </p:grpSp>
      <p:sp>
        <p:nvSpPr>
          <p:cNvPr id="29" name="Freeform 29" descr="preencoded.png"/>
          <p:cNvSpPr/>
          <p:nvPr/>
        </p:nvSpPr>
        <p:spPr>
          <a:xfrm>
            <a:off x="3814915" y="9271997"/>
            <a:ext cx="189462" cy="151505"/>
          </a:xfrm>
          <a:custGeom>
            <a:avLst/>
            <a:gdLst/>
            <a:ahLst/>
            <a:cxnLst/>
            <a:rect l="l" t="t" r="r" b="b"/>
            <a:pathLst>
              <a:path w="189462" h="151505">
                <a:moveTo>
                  <a:pt x="0" y="0"/>
                </a:moveTo>
                <a:lnTo>
                  <a:pt x="189462" y="0"/>
                </a:lnTo>
                <a:lnTo>
                  <a:pt x="189462" y="151505"/>
                </a:lnTo>
                <a:lnTo>
                  <a:pt x="0" y="151505"/>
                </a:lnTo>
                <a:lnTo>
                  <a:pt x="0" y="0"/>
                </a:lnTo>
                <a:close/>
              </a:path>
            </a:pathLst>
          </a:custGeom>
          <a:blipFill>
            <a:blip r:embed="rId8"/>
            <a:stretch>
              <a:fillRect t="-18" b="-25"/>
            </a:stretch>
          </a:blipFill>
        </p:spPr>
      </p:sp>
      <p:sp>
        <p:nvSpPr>
          <p:cNvPr id="30" name="TextBox 30"/>
          <p:cNvSpPr txBox="1"/>
          <p:nvPr/>
        </p:nvSpPr>
        <p:spPr>
          <a:xfrm>
            <a:off x="4155872" y="9233144"/>
            <a:ext cx="10317213" cy="422672"/>
          </a:xfrm>
          <a:prstGeom prst="rect">
            <a:avLst/>
          </a:prstGeom>
        </p:spPr>
        <p:txBody>
          <a:bodyPr lIns="0" tIns="0" rIns="0" bIns="0" rtlCol="0" anchor="t">
            <a:spAutoFit/>
          </a:bodyPr>
          <a:lstStyle/>
          <a:p>
            <a:pPr algn="l">
              <a:lnSpc>
                <a:spcPts val="1500"/>
              </a:lnSpc>
            </a:pPr>
            <a:r>
              <a:rPr lang="en-US" sz="1185" b="1">
                <a:solidFill>
                  <a:srgbClr val="000000"/>
                </a:solidFill>
                <a:latin typeface="Times New Roman Bold" panose="02020803070505020304"/>
                <a:ea typeface="Times New Roman Bold" panose="02020803070505020304"/>
                <a:cs typeface="Times New Roman Bold" panose="02020803070505020304"/>
                <a:sym typeface="Times New Roman Bold" panose="02020803070505020304"/>
              </a:rPr>
              <a:t>Performance Advantage:</a:t>
            </a:r>
            <a:r>
              <a:rPr lang="en-US" sz="1185">
                <a:solidFill>
                  <a:srgbClr val="000000"/>
                </a:solidFill>
                <a:latin typeface="Times New Roman" panose="02020603050405020304"/>
                <a:ea typeface="Times New Roman" panose="02020603050405020304"/>
                <a:cs typeface="Times New Roman" panose="02020603050405020304"/>
                <a:sym typeface="Times New Roman" panose="02020603050405020304"/>
              </a:rPr>
              <a:t> Redis prevents expensive overlap queries on the Booking DB during concurrent bookings. It never stores booking or billing data and can be completely rebuilt from the Booking DB if needed, making it a pure performance optimization layer.</a:t>
            </a:r>
            <a:endParaRPr lang="en-US" sz="1185">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sld>
</file>

<file path=ppt/tags/tag1.xml><?xml version="1.0" encoding="utf-8"?>
<p:tagLst xmlns:p="http://schemas.openxmlformats.org/presentationml/2006/main">
  <p:tag name="KSO_WM_DIAGRAM_VIRTUALLY_FRAME" val="{&quot;height&quot;:140.09653543307087,&quot;left&quot;:158.62503937007872,&quot;top&quot;:189.92551181102363,&quot;width&quot;:1122.7386614173226}"/>
</p:tagLst>
</file>

<file path=ppt/tags/tag10.xml><?xml version="1.0" encoding="utf-8"?>
<p:tagLst xmlns:p="http://schemas.openxmlformats.org/presentationml/2006/main">
  <p:tag name="KSO_WM_DIAGRAM_VIRTUALLY_FRAME" val="{&quot;height&quot;:134.29653543307086,&quot;left&quot;:158.62503937007872,&quot;top&quot;:189.92551181102363,&quot;width&quot;:1122.7386614173226}"/>
</p:tagLst>
</file>

<file path=ppt/tags/tag11.xml><?xml version="1.0" encoding="utf-8"?>
<p:tagLst xmlns:p="http://schemas.openxmlformats.org/presentationml/2006/main">
  <p:tag name="KSO_WM_DIAGRAM_VIRTUALLY_FRAME" val="{&quot;height&quot;:140.09653543307087,&quot;left&quot;:158.62503937007872,&quot;top&quot;:189.92551181102363,&quot;width&quot;:1122.7386614173226}"/>
</p:tagLst>
</file>

<file path=ppt/tags/tag12.xml><?xml version="1.0" encoding="utf-8"?>
<p:tagLst xmlns:p="http://schemas.openxmlformats.org/presentationml/2006/main">
  <p:tag name="KSO_WM_DIAGRAM_VIRTUALLY_FRAME" val="{&quot;height&quot;:134.29653543307086,&quot;left&quot;:158.62503937007872,&quot;top&quot;:189.92551181102363,&quot;width&quot;:1122.7386614173226}"/>
</p:tagLst>
</file>

<file path=ppt/tags/tag13.xml><?xml version="1.0" encoding="utf-8"?>
<p:tagLst xmlns:p="http://schemas.openxmlformats.org/presentationml/2006/main">
  <p:tag name="KSO_WM_DIAGRAM_VIRTUALLY_FRAME" val="{&quot;height&quot;:134.29653543307086,&quot;left&quot;:158.62503937007872,&quot;top&quot;:189.92551181102363,&quot;width&quot;:1122.7386614173226}"/>
</p:tagLst>
</file>

<file path=ppt/tags/tag14.xml><?xml version="1.0" encoding="utf-8"?>
<p:tagLst xmlns:p="http://schemas.openxmlformats.org/presentationml/2006/main">
  <p:tag name="KSO_WM_DIAGRAM_VIRTUALLY_FRAME" val="{&quot;height&quot;:134.29653543307086,&quot;left&quot;:158.62503937007872,&quot;top&quot;:189.92551181102363,&quot;width&quot;:1122.7386614173226}"/>
</p:tagLst>
</file>

<file path=ppt/tags/tag15.xml><?xml version="1.0" encoding="utf-8"?>
<p:tagLst xmlns:p="http://schemas.openxmlformats.org/presentationml/2006/main">
  <p:tag name="KSO_WM_DIAGRAM_VIRTUALLY_FRAME" val="{&quot;height&quot;:134.29653543307086,&quot;left&quot;:158.62503937007872,&quot;top&quot;:189.92551181102363,&quot;width&quot;:1122.7386614173226}"/>
</p:tagLst>
</file>

<file path=ppt/tags/tag16.xml><?xml version="1.0" encoding="utf-8"?>
<p:tagLst xmlns:p="http://schemas.openxmlformats.org/presentationml/2006/main">
  <p:tag name="KSO_WM_DIAGRAM_VIRTUALLY_FRAME" val="{&quot;height&quot;:302.5897637795276,&quot;left&quot;:77.00401574803149,&quot;top&quot;:347.12102362204723,&quot;width&quot;:1285.9807874015748}"/>
</p:tagLst>
</file>

<file path=ppt/tags/tag17.xml><?xml version="1.0" encoding="utf-8"?>
<p:tagLst xmlns:p="http://schemas.openxmlformats.org/presentationml/2006/main">
  <p:tag name="KSO_WM_DIAGRAM_VIRTUALLY_FRAME" val="{&quot;height&quot;:302.5897637795276,&quot;left&quot;:77.00401574803149,&quot;top&quot;:347.12102362204723,&quot;width&quot;:1285.9807874015748}"/>
</p:tagLst>
</file>

<file path=ppt/tags/tag18.xml><?xml version="1.0" encoding="utf-8"?>
<p:tagLst xmlns:p="http://schemas.openxmlformats.org/presentationml/2006/main">
  <p:tag name="KSO_WM_DIAGRAM_VIRTUALLY_FRAME" val="{&quot;height&quot;:302.5897637795276,&quot;left&quot;:77.00401574803149,&quot;top&quot;:347.12102362204723,&quot;width&quot;:1285.9807874015748}"/>
</p:tagLst>
</file>

<file path=ppt/tags/tag19.xml><?xml version="1.0" encoding="utf-8"?>
<p:tagLst xmlns:p="http://schemas.openxmlformats.org/presentationml/2006/main">
  <p:tag name="KSO_WM_DIAGRAM_VIRTUALLY_FRAME" val="{&quot;height&quot;:302.5897637795276,&quot;left&quot;:77.00401574803149,&quot;top&quot;:347.12102362204723,&quot;width&quot;:1285.9807874015748}"/>
</p:tagLst>
</file>

<file path=ppt/tags/tag2.xml><?xml version="1.0" encoding="utf-8"?>
<p:tagLst xmlns:p="http://schemas.openxmlformats.org/presentationml/2006/main">
  <p:tag name="KSO_WM_DIAGRAM_VIRTUALLY_FRAME" val="{&quot;height&quot;:134.29653543307086,&quot;left&quot;:158.62503937007872,&quot;top&quot;:189.92551181102363,&quot;width&quot;:1122.7386614173226}"/>
</p:tagLst>
</file>

<file path=ppt/tags/tag20.xml><?xml version="1.0" encoding="utf-8"?>
<p:tagLst xmlns:p="http://schemas.openxmlformats.org/presentationml/2006/main">
  <p:tag name="KSO_WM_DIAGRAM_VIRTUALLY_FRAME" val="{&quot;height&quot;:302.5897637795276,&quot;left&quot;:77.00401574803149,&quot;top&quot;:347.12102362204723,&quot;width&quot;:1285.9807874015748}"/>
</p:tagLst>
</file>

<file path=ppt/tags/tag21.xml><?xml version="1.0" encoding="utf-8"?>
<p:tagLst xmlns:p="http://schemas.openxmlformats.org/presentationml/2006/main">
  <p:tag name="KSO_WM_DIAGRAM_VIRTUALLY_FRAME" val="{&quot;height&quot;:302.5897637795276,&quot;left&quot;:77.00401574803149,&quot;top&quot;:347.12102362204723,&quot;width&quot;:1285.9807874015748}"/>
</p:tagLst>
</file>

<file path=ppt/tags/tag22.xml><?xml version="1.0" encoding="utf-8"?>
<p:tagLst xmlns:p="http://schemas.openxmlformats.org/presentationml/2006/main">
  <p:tag name="KSO_WM_DIAGRAM_VIRTUALLY_FRAME" val="{&quot;height&quot;:302.5897637795276,&quot;left&quot;:77.00401574803149,&quot;top&quot;:347.12102362204723,&quot;width&quot;:1285.9807874015748}"/>
</p:tagLst>
</file>

<file path=ppt/tags/tag23.xml><?xml version="1.0" encoding="utf-8"?>
<p:tagLst xmlns:p="http://schemas.openxmlformats.org/presentationml/2006/main">
  <p:tag name="KSO_WM_DIAGRAM_VIRTUALLY_FRAME" val="{&quot;height&quot;:302.5897637795276,&quot;left&quot;:77.00401574803149,&quot;top&quot;:347.12102362204723,&quot;width&quot;:1285.9807874015748}"/>
</p:tagLst>
</file>

<file path=ppt/tags/tag24.xml><?xml version="1.0" encoding="utf-8"?>
<p:tagLst xmlns:p="http://schemas.openxmlformats.org/presentationml/2006/main">
  <p:tag name="KSO_WM_DIAGRAM_VIRTUALLY_FRAME" val="{&quot;height&quot;:302.5897637795276,&quot;left&quot;:77.00401574803149,&quot;top&quot;:347.12102362204723,&quot;width&quot;:1285.9807874015748}"/>
</p:tagLst>
</file>

<file path=ppt/tags/tag25.xml><?xml version="1.0" encoding="utf-8"?>
<p:tagLst xmlns:p="http://schemas.openxmlformats.org/presentationml/2006/main">
  <p:tag name="KSO_WM_DIAGRAM_VIRTUALLY_FRAME" val="{&quot;height&quot;:302.5897637795276,&quot;left&quot;:77.00401574803149,&quot;top&quot;:347.12102362204723,&quot;width&quot;:1285.9807874015748}"/>
</p:tagLst>
</file>

<file path=ppt/tags/tag26.xml><?xml version="1.0" encoding="utf-8"?>
<p:tagLst xmlns:p="http://schemas.openxmlformats.org/presentationml/2006/main">
  <p:tag name="KSO_WM_DIAGRAM_VIRTUALLY_FRAME" val="{&quot;height&quot;:302.5897637795276,&quot;left&quot;:77.00401574803149,&quot;top&quot;:347.12102362204723,&quot;width&quot;:1285.9807874015748}"/>
</p:tagLst>
</file>

<file path=ppt/tags/tag27.xml><?xml version="1.0" encoding="utf-8"?>
<p:tagLst xmlns:p="http://schemas.openxmlformats.org/presentationml/2006/main">
  <p:tag name="KSO_WM_DIAGRAM_VIRTUALLY_FRAME" val="{&quot;height&quot;:302.5897637795276,&quot;left&quot;:77.00401574803149,&quot;top&quot;:347.12102362204723,&quot;width&quot;:1285.9807874015748}"/>
</p:tagLst>
</file>

<file path=ppt/tags/tag28.xml><?xml version="1.0" encoding="utf-8"?>
<p:tagLst xmlns:p="http://schemas.openxmlformats.org/presentationml/2006/main">
  <p:tag name="KSO_WM_DIAGRAM_VIRTUALLY_FRAME" val="{&quot;height&quot;:302.5897637795276,&quot;left&quot;:77.00401574803149,&quot;top&quot;:347.12102362204723,&quot;width&quot;:1285.9807874015748}"/>
</p:tagLst>
</file>

<file path=ppt/tags/tag29.xml><?xml version="1.0" encoding="utf-8"?>
<p:tagLst xmlns:p="http://schemas.openxmlformats.org/presentationml/2006/main">
  <p:tag name="KSO_WM_DIAGRAM_VIRTUALLY_FRAME" val="{&quot;height&quot;:302.5897637795276,&quot;left&quot;:77.00401574803149,&quot;top&quot;:347.12102362204723,&quot;width&quot;:1285.9807874015748}"/>
</p:tagLst>
</file>

<file path=ppt/tags/tag3.xml><?xml version="1.0" encoding="utf-8"?>
<p:tagLst xmlns:p="http://schemas.openxmlformats.org/presentationml/2006/main">
  <p:tag name="KSO_WM_DIAGRAM_VIRTUALLY_FRAME" val="{&quot;height&quot;:134.29653543307086,&quot;left&quot;:158.62503937007872,&quot;top&quot;:189.92551181102363,&quot;width&quot;:1122.7386614173226}"/>
</p:tagLst>
</file>

<file path=ppt/tags/tag30.xml><?xml version="1.0" encoding="utf-8"?>
<p:tagLst xmlns:p="http://schemas.openxmlformats.org/presentationml/2006/main">
  <p:tag name="KSO_WM_DIAGRAM_VIRTUALLY_FRAME" val="{&quot;height&quot;:302.5897637795276,&quot;left&quot;:77.00401574803149,&quot;top&quot;:347.12102362204723,&quot;width&quot;:1285.9807874015748}"/>
</p:tagLst>
</file>

<file path=ppt/tags/tag31.xml><?xml version="1.0" encoding="utf-8"?>
<p:tagLst xmlns:p="http://schemas.openxmlformats.org/presentationml/2006/main">
  <p:tag name="KSO_WM_DIAGRAM_VIRTUALLY_FRAME" val="{&quot;height&quot;:302.5897637795276,&quot;left&quot;:77.00401574803149,&quot;top&quot;:347.12102362204723,&quot;width&quot;:1285.9807874015748}"/>
</p:tagLst>
</file>

<file path=ppt/tags/tag32.xml><?xml version="1.0" encoding="utf-8"?>
<p:tagLst xmlns:p="http://schemas.openxmlformats.org/presentationml/2006/main">
  <p:tag name="KSO_WM_DIAGRAM_VIRTUALLY_FRAME" val="{&quot;height&quot;:302.5897637795276,&quot;left&quot;:77.00401574803149,&quot;top&quot;:347.12102362204723,&quot;width&quot;:1285.9807874015748}"/>
</p:tagLst>
</file>

<file path=ppt/tags/tag33.xml><?xml version="1.0" encoding="utf-8"?>
<p:tagLst xmlns:p="http://schemas.openxmlformats.org/presentationml/2006/main">
  <p:tag name="KSO_WM_DIAGRAM_VIRTUALLY_FRAME" val="{&quot;height&quot;:302.5897637795276,&quot;left&quot;:77.00401574803149,&quot;top&quot;:347.12102362204723,&quot;width&quot;:1285.9807874015748}"/>
</p:tagLst>
</file>

<file path=ppt/tags/tag34.xml><?xml version="1.0" encoding="utf-8"?>
<p:tagLst xmlns:p="http://schemas.openxmlformats.org/presentationml/2006/main">
  <p:tag name="KSO_WM_DIAGRAM_VIRTUALLY_FRAME" val="{&quot;height&quot;:302.5897637795276,&quot;left&quot;:77.00401574803149,&quot;top&quot;:347.12102362204723,&quot;width&quot;:1285.9807874015748}"/>
</p:tagLst>
</file>

<file path=ppt/tags/tag35.xml><?xml version="1.0" encoding="utf-8"?>
<p:tagLst xmlns:p="http://schemas.openxmlformats.org/presentationml/2006/main">
  <p:tag name="KSO_WM_DIAGRAM_VIRTUALLY_FRAME" val="{&quot;height&quot;:302.5897637795276,&quot;left&quot;:77.00401574803149,&quot;top&quot;:347.12102362204723,&quot;width&quot;:1285.9807874015748}"/>
</p:tagLst>
</file>

<file path=ppt/tags/tag36.xml><?xml version="1.0" encoding="utf-8"?>
<p:tagLst xmlns:p="http://schemas.openxmlformats.org/presentationml/2006/main">
  <p:tag name="KSO_WM_DIAGRAM_VIRTUALLY_FRAME" val="{&quot;height&quot;:302.5897637795276,&quot;left&quot;:77.00401574803149,&quot;top&quot;:347.12102362204723,&quot;width&quot;:1285.9807874015748}"/>
</p:tagLst>
</file>

<file path=ppt/tags/tag37.xml><?xml version="1.0" encoding="utf-8"?>
<p:tagLst xmlns:p="http://schemas.openxmlformats.org/presentationml/2006/main">
  <p:tag name="KSO_WM_DIAGRAM_VIRTUALLY_FRAME" val="{&quot;height&quot;:302.5897637795276,&quot;left&quot;:77.00401574803149,&quot;top&quot;:347.12102362204723,&quot;width&quot;:1285.9807874015748}"/>
</p:tagLst>
</file>

<file path=ppt/tags/tag38.xml><?xml version="1.0" encoding="utf-8"?>
<p:tagLst xmlns:p="http://schemas.openxmlformats.org/presentationml/2006/main">
  <p:tag name="KSO_WM_DIAGRAM_VIRTUALLY_FRAME" val="{&quot;height&quot;:302.5897637795276,&quot;left&quot;:77.00401574803149,&quot;top&quot;:347.12102362204723,&quot;width&quot;:1285.9807874015748}"/>
</p:tagLst>
</file>

<file path=ppt/tags/tag39.xml><?xml version="1.0" encoding="utf-8"?>
<p:tagLst xmlns:p="http://schemas.openxmlformats.org/presentationml/2006/main">
  <p:tag name="KSO_WM_DIAGRAM_VIRTUALLY_FRAME" val="{&quot;height&quot;:302.5897637795276,&quot;left&quot;:77.00401574803149,&quot;top&quot;:347.12102362204723,&quot;width&quot;:1285.9807874015748}"/>
</p:tagLst>
</file>

<file path=ppt/tags/tag4.xml><?xml version="1.0" encoding="utf-8"?>
<p:tagLst xmlns:p="http://schemas.openxmlformats.org/presentationml/2006/main">
  <p:tag name="KSO_WM_DIAGRAM_VIRTUALLY_FRAME" val="{&quot;height&quot;:134.29653543307086,&quot;left&quot;:158.62503937007872,&quot;top&quot;:189.92551181102363,&quot;width&quot;:1122.7386614173226}"/>
</p:tagLst>
</file>

<file path=ppt/tags/tag5.xml><?xml version="1.0" encoding="utf-8"?>
<p:tagLst xmlns:p="http://schemas.openxmlformats.org/presentationml/2006/main">
  <p:tag name="KSO_WM_DIAGRAM_VIRTUALLY_FRAME" val="{&quot;height&quot;:134.29653543307086,&quot;left&quot;:158.62503937007872,&quot;top&quot;:189.92551181102363,&quot;width&quot;:1122.7386614173226}"/>
</p:tagLst>
</file>

<file path=ppt/tags/tag6.xml><?xml version="1.0" encoding="utf-8"?>
<p:tagLst xmlns:p="http://schemas.openxmlformats.org/presentationml/2006/main">
  <p:tag name="KSO_WM_DIAGRAM_VIRTUALLY_FRAME" val="{&quot;height&quot;:140.09653543307087,&quot;left&quot;:158.62503937007872,&quot;top&quot;:189.92551181102363,&quot;width&quot;:1122.7386614173226}"/>
</p:tagLst>
</file>

<file path=ppt/tags/tag7.xml><?xml version="1.0" encoding="utf-8"?>
<p:tagLst xmlns:p="http://schemas.openxmlformats.org/presentationml/2006/main">
  <p:tag name="KSO_WM_DIAGRAM_VIRTUALLY_FRAME" val="{&quot;height&quot;:134.29653543307086,&quot;left&quot;:158.62503937007872,&quot;top&quot;:189.92551181102363,&quot;width&quot;:1122.7386614173226}"/>
</p:tagLst>
</file>

<file path=ppt/tags/tag8.xml><?xml version="1.0" encoding="utf-8"?>
<p:tagLst xmlns:p="http://schemas.openxmlformats.org/presentationml/2006/main">
  <p:tag name="KSO_WM_DIAGRAM_VIRTUALLY_FRAME" val="{&quot;height&quot;:134.29653543307086,&quot;left&quot;:158.62503937007872,&quot;top&quot;:189.92551181102363,&quot;width&quot;:1122.7386614173226}"/>
</p:tagLst>
</file>

<file path=ppt/tags/tag9.xml><?xml version="1.0" encoding="utf-8"?>
<p:tagLst xmlns:p="http://schemas.openxmlformats.org/presentationml/2006/main">
  <p:tag name="KSO_WM_DIAGRAM_VIRTUALLY_FRAME" val="{&quot;height&quot;:134.29653543307086,&quot;left&quot;:158.62503937007872,&quot;top&quot;:189.92551181102363,&quot;width&quot;:1122.7386614173226}"/>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8512</Words>
  <Application>WPS Presentation</Application>
  <PresentationFormat>On-screen Show (4:3)</PresentationFormat>
  <Paragraphs>380</Paragraphs>
  <Slides>26</Slides>
  <Notes>0</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26</vt:i4>
      </vt:variant>
    </vt:vector>
  </HeadingPairs>
  <TitlesOfParts>
    <vt:vector size="35" baseType="lpstr">
      <vt:lpstr>Arial</vt:lpstr>
      <vt:lpstr>SimSun</vt:lpstr>
      <vt:lpstr>Wingdings</vt:lpstr>
      <vt:lpstr>Times New Roman</vt:lpstr>
      <vt:lpstr>Times New Roman Bold</vt:lpstr>
      <vt:lpstr>Microsoft YaHei</vt:lpstr>
      <vt:lpstr>Arial Unicode MS</vt:lpstr>
      <vt:lpstr>Calibri</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Saksham Gupta</cp:lastModifiedBy>
  <cp:revision>5</cp:revision>
  <dcterms:created xsi:type="dcterms:W3CDTF">2006-08-16T00:00:00Z</dcterms:created>
  <dcterms:modified xsi:type="dcterms:W3CDTF">2026-01-07T18:02:07Z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1A3EB2D8E25C43E39C14B02BD347960C_12</vt:lpwstr>
  </property>
  <property fmtid="{D5CDD505-2E9C-101B-9397-08002B2CF9AE}" pid="3" name="KSOProductBuildVer">
    <vt:lpwstr>1033-12.2.0.23196</vt:lpwstr>
  </property>
</Properties>
</file>